
<file path=[Content_Types].xml><?xml version="1.0" encoding="utf-8"?>
<Types xmlns="http://schemas.openxmlformats.org/package/2006/content-types">
  <Default ContentType="application/xml" Extension="xml"/>
  <Default ContentType="image/jpeg" Extension="jpeg"/>
  <Default ContentType="image/tif" Extension="tif"/>
  <Default ContentType="application/vnd.openxmlformats-officedocument.presentationml.printerSettings" Extension="bin"/>
  <Default ContentType="application/vnd.openxmlformats-package.relationships+xml" Extension="rels"/>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4" Target="docProps/app.xml" Type="http://schemas.openxmlformats.org/officeDocument/2006/relationships/extended-properties"/><Relationship Id="rId1" Target="ppt/presentation.xml" Type="http://schemas.openxmlformats.org/officeDocument/2006/relationships/officeDocument"/><Relationship Id="rId2"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64" r:id="rId2"/>
    <p:sldId id="257" r:id="rId3"/>
    <p:sldId id="28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1" r:id="rId20"/>
    <p:sldId id="282" r:id="rId21"/>
    <p:sldId id="283" r:id="rId22"/>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C66E0173-DCBB-D147-AB5D-D887365E2E01}">
          <p14:sldIdLst>
            <p14:sldId id="264"/>
            <p14:sldId id="257"/>
            <p14:sldId id="284"/>
            <p14:sldId id="265"/>
            <p14:sldId id="266"/>
            <p14:sldId id="267"/>
            <p14:sldId id="268"/>
            <p14:sldId id="269"/>
            <p14:sldId id="270"/>
            <p14:sldId id="271"/>
            <p14:sldId id="272"/>
            <p14:sldId id="273"/>
            <p14:sldId id="274"/>
            <p14:sldId id="275"/>
            <p14:sldId id="276"/>
            <p14:sldId id="277"/>
            <p14:sldId id="278"/>
            <p14:sldId id="279"/>
            <p14:sldId id="281"/>
            <p14:sldId id="282"/>
            <p14:sldId id="283"/>
          </p14:sldIdLst>
        </p14:section>
        <p14:section name="Abschnitt ohne Titel" id="{EE7C19A2-1EFB-C745-87E3-3C62EAE30A8E}">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5" autoAdjust="0"/>
    <p:restoredTop sz="52632" autoAdjust="0"/>
  </p:normalViewPr>
  <p:slideViewPr>
    <p:cSldViewPr snapToGrid="0" snapToObjects="1">
      <p:cViewPr varScale="1">
        <p:scale>
          <a:sx n="27" d="100"/>
          <a:sy n="27" d="100"/>
        </p:scale>
        <p:origin x="-2376" y="-104"/>
      </p:cViewPr>
      <p:guideLst>
        <p:guide orient="horz" pos="2160"/>
        <p:guide pos="2880"/>
      </p:guideLst>
    </p:cSldViewPr>
  </p:slideViewPr>
  <p:outlineViewPr>
    <p:cViewPr>
      <p:scale>
        <a:sx n="33" d="100"/>
        <a:sy n="33" d="100"/>
      </p:scale>
      <p:origin x="0" y="2396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B9974B-1F16-E64B-966A-BBC7449E735C}" type="datetimeFigureOut">
              <a:rPr lang="fr-FR" smtClean="0"/>
              <a:t>24/08/15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B39542-48C3-0942-8189-D7230D6FD8E5}" type="slidenum">
              <a:rPr lang="fr-FR" smtClean="0"/>
              <a:t>‹#›</a:t>
            </a:fld>
            <a:endParaRPr lang="fr-FR"/>
          </a:p>
        </p:txBody>
      </p:sp>
    </p:spTree>
    <p:extLst>
      <p:ext uri="{BB962C8B-B14F-4D97-AF65-F5344CB8AC3E}">
        <p14:creationId xmlns:p14="http://schemas.microsoft.com/office/powerpoint/2010/main" val="285572021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Before you go on to read about the individual technologies discussed later in training, it is helpful to understand some of the basics of wastewater treatment. You will see terms like BOD, total suspended solids, nitrification, and </a:t>
            </a:r>
            <a:r>
              <a:rPr lang="en-US" sz="1200" kern="1200" dirty="0" err="1" smtClean="0">
                <a:solidFill>
                  <a:schemeClr val="tx1"/>
                </a:solidFill>
                <a:effectLst/>
                <a:latin typeface="+mn-lt"/>
                <a:ea typeface="+mn-ea"/>
                <a:cs typeface="+mn-cs"/>
              </a:rPr>
              <a:t>denitrification</a:t>
            </a:r>
            <a:r>
              <a:rPr lang="en-US" sz="1200" kern="1200" dirty="0" smtClean="0">
                <a:solidFill>
                  <a:schemeClr val="tx1"/>
                </a:solidFill>
                <a:effectLst/>
                <a:latin typeface="+mn-lt"/>
                <a:ea typeface="+mn-ea"/>
                <a:cs typeface="+mn-cs"/>
              </a:rPr>
              <a:t> frequently when discussing wastewater treatment. It is important to understand what each of these terms mean and how each relates to the wastewater treatment process. </a:t>
            </a: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99B39542-48C3-0942-8189-D7230D6FD8E5}" type="slidenum">
              <a:rPr lang="fr-FR" smtClean="0"/>
              <a:t>1</a:t>
            </a:fld>
            <a:endParaRPr lang="fr-FR"/>
          </a:p>
        </p:txBody>
      </p:sp>
    </p:spTree>
    <p:extLst>
      <p:ext uri="{BB962C8B-B14F-4D97-AF65-F5344CB8AC3E}">
        <p14:creationId xmlns:p14="http://schemas.microsoft.com/office/powerpoint/2010/main" val="19650287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Nitrate can have serious health effects when it enters drinking water wells and is consumed. Nitrate and other forms of nitrogen can also have deleterious effects on the environment, especially in coastal areas where excess nitrogen stimulates the process known as </a:t>
            </a:r>
            <a:r>
              <a:rPr lang="en-US" sz="1200" b="1" kern="1200" dirty="0" smtClean="0">
                <a:solidFill>
                  <a:schemeClr val="tx1"/>
                </a:solidFill>
                <a:effectLst/>
                <a:latin typeface="+mn-lt"/>
                <a:ea typeface="+mn-ea"/>
                <a:cs typeface="+mn-cs"/>
              </a:rPr>
              <a:t>eutrophication</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For this reason, many </a:t>
            </a:r>
            <a:r>
              <a:rPr lang="en-GB" sz="1200" kern="1200" noProof="0" dirty="0" smtClean="0">
                <a:solidFill>
                  <a:schemeClr val="tx1"/>
                </a:solidFill>
                <a:effectLst/>
                <a:latin typeface="+mn-lt"/>
                <a:ea typeface="+mn-ea"/>
                <a:cs typeface="+mn-cs"/>
              </a:rPr>
              <a:t>alternative technologies have been designed to remove total nitrogen from wastewater. These technologies use bacteria to convert ammonia and nitrate to gaseous nitrogen, </a:t>
            </a:r>
            <a:r>
              <a:rPr lang="en-GB" sz="1200" b="1" kern="1200" noProof="0" dirty="0" smtClean="0">
                <a:solidFill>
                  <a:schemeClr val="tx1"/>
                </a:solidFill>
                <a:effectLst/>
                <a:latin typeface="+mn-lt"/>
                <a:ea typeface="+mn-ea"/>
                <a:cs typeface="+mn-cs"/>
              </a:rPr>
              <a:t>N2</a:t>
            </a:r>
            <a:r>
              <a:rPr lang="en-GB" sz="1200" kern="1200" noProof="0" dirty="0" smtClean="0">
                <a:solidFill>
                  <a:schemeClr val="tx1"/>
                </a:solidFill>
                <a:effectLst/>
                <a:latin typeface="+mn-lt"/>
                <a:ea typeface="+mn-ea"/>
                <a:cs typeface="+mn-cs"/>
              </a:rPr>
              <a:t>. In this form nitrogen is inert and is released to the air.</a:t>
            </a:r>
          </a:p>
          <a:p>
            <a:endParaRPr lang="en-GB" sz="1200" kern="1200" noProof="0" dirty="0" smtClean="0">
              <a:solidFill>
                <a:schemeClr val="tx1"/>
              </a:solidFill>
              <a:effectLst/>
              <a:latin typeface="+mn-lt"/>
              <a:ea typeface="+mn-ea"/>
              <a:cs typeface="+mn-cs"/>
            </a:endParaRPr>
          </a:p>
          <a:p>
            <a:r>
              <a:rPr lang="en-GB" sz="1200" kern="1200" noProof="0" dirty="0" smtClean="0">
                <a:solidFill>
                  <a:schemeClr val="tx1"/>
                </a:solidFill>
                <a:effectLst/>
                <a:latin typeface="+mn-lt"/>
                <a:ea typeface="+mn-ea"/>
                <a:cs typeface="+mn-cs"/>
              </a:rPr>
              <a:t>Biological conversion of </a:t>
            </a:r>
            <a:r>
              <a:rPr lang="en-GB" sz="1200" b="1" kern="1200" noProof="0" dirty="0" smtClean="0">
                <a:solidFill>
                  <a:schemeClr val="tx1"/>
                </a:solidFill>
                <a:effectLst/>
                <a:latin typeface="+mn-lt"/>
                <a:ea typeface="+mn-ea"/>
                <a:cs typeface="+mn-cs"/>
              </a:rPr>
              <a:t>ammonia to nitrogen </a:t>
            </a:r>
            <a:r>
              <a:rPr lang="en-GB" sz="1200" kern="1200" noProof="0" dirty="0" smtClean="0">
                <a:solidFill>
                  <a:schemeClr val="tx1"/>
                </a:solidFill>
                <a:effectLst/>
                <a:latin typeface="+mn-lt"/>
                <a:ea typeface="+mn-ea"/>
                <a:cs typeface="+mn-cs"/>
              </a:rPr>
              <a:t>gas is a two step process. Ammonia must first be oxidized to </a:t>
            </a:r>
            <a:r>
              <a:rPr lang="en-GB" sz="1200" b="1" kern="1200" noProof="0" dirty="0" smtClean="0">
                <a:solidFill>
                  <a:schemeClr val="tx1"/>
                </a:solidFill>
                <a:effectLst/>
                <a:latin typeface="+mn-lt"/>
                <a:ea typeface="+mn-ea"/>
                <a:cs typeface="+mn-cs"/>
              </a:rPr>
              <a:t>nitrate</a:t>
            </a:r>
            <a:r>
              <a:rPr lang="en-GB" sz="1200" kern="1200" noProof="0" dirty="0" smtClean="0">
                <a:solidFill>
                  <a:schemeClr val="tx1"/>
                </a:solidFill>
                <a:effectLst/>
                <a:latin typeface="+mn-lt"/>
                <a:ea typeface="+mn-ea"/>
                <a:cs typeface="+mn-cs"/>
              </a:rPr>
              <a:t>; nitrate is then reduced to nitrogen gas. These reactions require different environments and are often carried out in </a:t>
            </a:r>
            <a:r>
              <a:rPr lang="en-GB" sz="1200" b="1" kern="1200" noProof="0" dirty="0" smtClean="0">
                <a:solidFill>
                  <a:schemeClr val="tx1"/>
                </a:solidFill>
                <a:effectLst/>
                <a:latin typeface="+mn-lt"/>
                <a:ea typeface="+mn-ea"/>
                <a:cs typeface="+mn-cs"/>
              </a:rPr>
              <a:t>separate areas </a:t>
            </a:r>
            <a:r>
              <a:rPr lang="en-GB" sz="1200" kern="1200" noProof="0" dirty="0" smtClean="0">
                <a:solidFill>
                  <a:schemeClr val="tx1"/>
                </a:solidFill>
                <a:effectLst/>
                <a:latin typeface="+mn-lt"/>
                <a:ea typeface="+mn-ea"/>
                <a:cs typeface="+mn-cs"/>
              </a:rPr>
              <a:t>in the wastewater treatment system.</a:t>
            </a:r>
          </a:p>
          <a:p>
            <a:r>
              <a:rPr lang="en-GB" sz="1200" kern="1200" noProof="0" dirty="0" smtClean="0">
                <a:solidFill>
                  <a:schemeClr val="tx1"/>
                </a:solidFill>
                <a:effectLst/>
                <a:latin typeface="+mn-lt"/>
                <a:ea typeface="+mn-ea"/>
                <a:cs typeface="+mn-cs"/>
              </a:rPr>
              <a:t>1</a:t>
            </a:r>
            <a:r>
              <a:rPr lang="en-GB" sz="1200" kern="1200" baseline="0" noProof="0" dirty="0" smtClean="0">
                <a:solidFill>
                  <a:schemeClr val="tx1"/>
                </a:solidFill>
                <a:effectLst/>
                <a:latin typeface="+mn-lt"/>
                <a:ea typeface="+mn-ea"/>
                <a:cs typeface="+mn-cs"/>
              </a:rPr>
              <a:t> – NH4 : </a:t>
            </a:r>
            <a:r>
              <a:rPr lang="en-GB" sz="1200" kern="1200" baseline="0" noProof="0" dirty="0" smtClean="0">
                <a:solidFill>
                  <a:schemeClr val="tx1"/>
                </a:solidFill>
                <a:effectLst/>
                <a:latin typeface="+mn-lt"/>
                <a:ea typeface="+mn-ea"/>
                <a:cs typeface="+mn-cs"/>
              </a:rPr>
              <a:t>NH3 </a:t>
            </a:r>
            <a:r>
              <a:rPr lang="en-GB" sz="1200" kern="1200" baseline="0" noProof="0" dirty="0" smtClean="0">
                <a:solidFill>
                  <a:schemeClr val="tx1"/>
                </a:solidFill>
                <a:effectLst/>
                <a:latin typeface="+mn-lt"/>
                <a:ea typeface="+mn-ea"/>
                <a:cs typeface="+mn-cs"/>
              </a:rPr>
              <a:t>then </a:t>
            </a:r>
            <a:r>
              <a:rPr lang="en-GB" sz="1200" kern="1200" baseline="0" noProof="0" dirty="0" smtClean="0">
                <a:solidFill>
                  <a:schemeClr val="tx1"/>
                </a:solidFill>
                <a:effectLst/>
                <a:latin typeface="+mn-lt"/>
                <a:ea typeface="+mn-ea"/>
                <a:cs typeface="+mn-cs"/>
              </a:rPr>
              <a:t>NH2 </a:t>
            </a:r>
            <a:r>
              <a:rPr lang="en-GB" sz="1200" kern="1200" baseline="0" noProof="0" dirty="0" smtClean="0">
                <a:solidFill>
                  <a:schemeClr val="tx1"/>
                </a:solidFill>
                <a:effectLst/>
                <a:latin typeface="+mn-lt"/>
                <a:ea typeface="+mn-ea"/>
                <a:cs typeface="+mn-cs"/>
              </a:rPr>
              <a:t>: Nitrification : High demand BDO- CDO : </a:t>
            </a:r>
            <a:r>
              <a:rPr lang="en-GB" sz="1200" b="1" kern="1200" noProof="0" dirty="0" smtClean="0">
                <a:solidFill>
                  <a:schemeClr val="tx1"/>
                </a:solidFill>
                <a:effectLst/>
                <a:latin typeface="+mn-lt"/>
                <a:ea typeface="+mn-ea"/>
                <a:cs typeface="+mn-cs"/>
              </a:rPr>
              <a:t>aerobic conditions</a:t>
            </a:r>
            <a:r>
              <a:rPr lang="en-GB" noProof="0" dirty="0" smtClean="0">
                <a:effectLst/>
              </a:rPr>
              <a:t> </a:t>
            </a:r>
            <a:endParaRPr lang="en-GB" sz="1200" kern="1200" baseline="0" noProof="0" dirty="0" smtClean="0">
              <a:solidFill>
                <a:schemeClr val="tx1"/>
              </a:solidFill>
              <a:effectLst/>
              <a:latin typeface="+mn-lt"/>
              <a:ea typeface="+mn-ea"/>
              <a:cs typeface="+mn-cs"/>
            </a:endParaRPr>
          </a:p>
          <a:p>
            <a:r>
              <a:rPr lang="en-GB" sz="1200" kern="1200" baseline="0" noProof="0" dirty="0" smtClean="0">
                <a:solidFill>
                  <a:schemeClr val="tx1"/>
                </a:solidFill>
                <a:effectLst/>
                <a:latin typeface="+mn-lt"/>
                <a:ea typeface="+mn-ea"/>
                <a:cs typeface="+mn-cs"/>
              </a:rPr>
              <a:t>2 – </a:t>
            </a:r>
            <a:r>
              <a:rPr lang="en-GB" sz="1200" kern="1200" baseline="0" noProof="0" dirty="0" smtClean="0">
                <a:solidFill>
                  <a:schemeClr val="tx1"/>
                </a:solidFill>
                <a:effectLst/>
                <a:latin typeface="+mn-lt"/>
                <a:ea typeface="+mn-ea"/>
                <a:cs typeface="+mn-cs"/>
              </a:rPr>
              <a:t>NH2 </a:t>
            </a:r>
            <a:r>
              <a:rPr lang="en-GB" sz="1200" kern="1200" baseline="0" noProof="0" dirty="0" smtClean="0">
                <a:solidFill>
                  <a:schemeClr val="tx1"/>
                </a:solidFill>
                <a:effectLst/>
                <a:latin typeface="+mn-lt"/>
                <a:ea typeface="+mn-ea"/>
                <a:cs typeface="+mn-cs"/>
              </a:rPr>
              <a:t>: N2 : </a:t>
            </a:r>
            <a:r>
              <a:rPr lang="en-GB" sz="1200" kern="1200" baseline="0" noProof="0" dirty="0" err="1" smtClean="0">
                <a:solidFill>
                  <a:schemeClr val="tx1"/>
                </a:solidFill>
                <a:effectLst/>
                <a:latin typeface="+mn-lt"/>
                <a:ea typeface="+mn-ea"/>
                <a:cs typeface="+mn-cs"/>
              </a:rPr>
              <a:t>Denitrification</a:t>
            </a:r>
            <a:r>
              <a:rPr lang="en-GB" sz="1200" kern="1200" baseline="0" noProof="0" dirty="0" smtClean="0">
                <a:solidFill>
                  <a:schemeClr val="tx1"/>
                </a:solidFill>
                <a:effectLst/>
                <a:latin typeface="+mn-lt"/>
                <a:ea typeface="+mn-ea"/>
                <a:cs typeface="+mn-cs"/>
              </a:rPr>
              <a:t> : </a:t>
            </a:r>
            <a:r>
              <a:rPr lang="en-GB" sz="1200" kern="1200" noProof="0" dirty="0" smtClean="0">
                <a:solidFill>
                  <a:schemeClr val="tx1"/>
                </a:solidFill>
                <a:effectLst/>
                <a:latin typeface="+mn-lt"/>
                <a:ea typeface="+mn-ea"/>
                <a:cs typeface="+mn-cs"/>
              </a:rPr>
              <a:t>reduction of nitrate to nitrogen gas to occur, the dissolved oxygen level must be at or near zero</a:t>
            </a:r>
            <a:r>
              <a:rPr lang="en-GB" noProof="0" dirty="0" smtClean="0">
                <a:effectLst/>
              </a:rPr>
              <a:t> : </a:t>
            </a:r>
            <a:r>
              <a:rPr lang="en-GB" b="1" noProof="0" dirty="0" smtClean="0">
                <a:effectLst/>
              </a:rPr>
              <a:t>anaerobic conditions.</a:t>
            </a:r>
            <a:endParaRPr lang="en-GB" sz="1200" kern="1200" baseline="0" noProof="0" dirty="0" smtClean="0">
              <a:solidFill>
                <a:schemeClr val="tx1"/>
              </a:solidFill>
              <a:effectLst/>
              <a:latin typeface="+mn-lt"/>
              <a:ea typeface="+mn-ea"/>
              <a:cs typeface="+mn-cs"/>
            </a:endParaRPr>
          </a:p>
          <a:p>
            <a:endParaRPr lang="fr-FR" sz="1200" kern="1200" dirty="0" smtClean="0">
              <a:solidFill>
                <a:schemeClr val="tx1"/>
              </a:solidFill>
              <a:effectLst/>
              <a:latin typeface="+mn-lt"/>
              <a:ea typeface="+mn-ea"/>
              <a:cs typeface="+mn-cs"/>
            </a:endParaRPr>
          </a:p>
          <a:p>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99B39542-48C3-0942-8189-D7230D6FD8E5}" type="slidenum">
              <a:rPr lang="fr-FR" smtClean="0"/>
              <a:t>13</a:t>
            </a:fld>
            <a:endParaRPr lang="fr-FR"/>
          </a:p>
        </p:txBody>
      </p:sp>
    </p:spTree>
    <p:extLst>
      <p:ext uri="{BB962C8B-B14F-4D97-AF65-F5344CB8AC3E}">
        <p14:creationId xmlns:p14="http://schemas.microsoft.com/office/powerpoint/2010/main" val="2660838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9B39542-48C3-0942-8189-D7230D6FD8E5}" type="slidenum">
              <a:rPr lang="fr-FR" smtClean="0"/>
              <a:t>15</a:t>
            </a:fld>
            <a:endParaRPr lang="fr-FR"/>
          </a:p>
        </p:txBody>
      </p:sp>
    </p:spTree>
    <p:extLst>
      <p:ext uri="{BB962C8B-B14F-4D97-AF65-F5344CB8AC3E}">
        <p14:creationId xmlns:p14="http://schemas.microsoft.com/office/powerpoint/2010/main" val="176758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9B39542-48C3-0942-8189-D7230D6FD8E5}" type="slidenum">
              <a:rPr lang="fr-FR" smtClean="0"/>
              <a:t>4</a:t>
            </a:fld>
            <a:endParaRPr lang="fr-FR"/>
          </a:p>
        </p:txBody>
      </p:sp>
    </p:spTree>
    <p:extLst>
      <p:ext uri="{BB962C8B-B14F-4D97-AF65-F5344CB8AC3E}">
        <p14:creationId xmlns:p14="http://schemas.microsoft.com/office/powerpoint/2010/main" val="935753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kern="1200" dirty="0" smtClean="0">
                <a:solidFill>
                  <a:schemeClr val="tx1"/>
                </a:solidFill>
                <a:effectLst/>
                <a:latin typeface="+mn-lt"/>
                <a:ea typeface="+mn-ea"/>
                <a:cs typeface="+mn-cs"/>
              </a:rPr>
              <a:t>Wastewater is composed of a variety of inorganic and organic substances. </a:t>
            </a:r>
            <a:endParaRPr lang="fr-FR"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Organic</a:t>
            </a:r>
            <a:r>
              <a:rPr lang="en-US" sz="1200" kern="1200" dirty="0" smtClean="0">
                <a:solidFill>
                  <a:schemeClr val="tx1"/>
                </a:solidFill>
                <a:effectLst/>
                <a:latin typeface="+mn-lt"/>
                <a:ea typeface="+mn-ea"/>
                <a:cs typeface="+mn-cs"/>
              </a:rPr>
              <a:t> substances refer to molecules that are based on </a:t>
            </a:r>
            <a:r>
              <a:rPr lang="en-US" sz="1200" b="1" kern="1200" dirty="0" smtClean="0">
                <a:solidFill>
                  <a:schemeClr val="tx1"/>
                </a:solidFill>
                <a:effectLst/>
                <a:latin typeface="+mn-lt"/>
                <a:ea typeface="+mn-ea"/>
                <a:cs typeface="+mn-cs"/>
              </a:rPr>
              <a:t>carbon</a:t>
            </a:r>
            <a:r>
              <a:rPr lang="en-US" sz="1200" kern="1200" dirty="0" smtClean="0">
                <a:solidFill>
                  <a:schemeClr val="tx1"/>
                </a:solidFill>
                <a:effectLst/>
                <a:latin typeface="+mn-lt"/>
                <a:ea typeface="+mn-ea"/>
                <a:cs typeface="+mn-cs"/>
              </a:rPr>
              <a:t> and include fecal matter as well as detergents, soaps, fats, greases and food particles (especially where garbage grinders are used). These large organic molecules are easily decomposed by bacteria in the septic system. </a:t>
            </a:r>
            <a:endParaRPr lang="fr-FR"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However, oxygen is required for this process of breaking large molecules into smaller molecules and eventually into carbon dioxide and water. </a:t>
            </a: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99B39542-48C3-0942-8189-D7230D6FD8E5}" type="slidenum">
              <a:rPr lang="fr-FR" smtClean="0"/>
              <a:t>5</a:t>
            </a:fld>
            <a:endParaRPr lang="fr-FR"/>
          </a:p>
        </p:txBody>
      </p:sp>
    </p:spTree>
    <p:extLst>
      <p:ext uri="{BB962C8B-B14F-4D97-AF65-F5344CB8AC3E}">
        <p14:creationId xmlns:p14="http://schemas.microsoft.com/office/powerpoint/2010/main" val="3944248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1" kern="1200" dirty="0" smtClean="0">
                <a:solidFill>
                  <a:schemeClr val="tx1"/>
                </a:solidFill>
                <a:effectLst/>
                <a:latin typeface="+mn-lt"/>
                <a:ea typeface="+mn-ea"/>
                <a:cs typeface="+mn-cs"/>
              </a:rPr>
              <a:t>Organic</a:t>
            </a:r>
            <a:r>
              <a:rPr lang="en-US" sz="1200" kern="1200" dirty="0" smtClean="0">
                <a:solidFill>
                  <a:schemeClr val="tx1"/>
                </a:solidFill>
                <a:effectLst/>
                <a:latin typeface="+mn-lt"/>
                <a:ea typeface="+mn-ea"/>
                <a:cs typeface="+mn-cs"/>
              </a:rPr>
              <a:t> substances refer to molecules that are based on </a:t>
            </a:r>
            <a:r>
              <a:rPr lang="en-US" sz="1200" b="1" kern="1200" dirty="0" smtClean="0">
                <a:solidFill>
                  <a:schemeClr val="tx1"/>
                </a:solidFill>
                <a:effectLst/>
                <a:latin typeface="+mn-lt"/>
                <a:ea typeface="+mn-ea"/>
                <a:cs typeface="+mn-cs"/>
              </a:rPr>
              <a:t>carbon</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These large organic molecules are easily decomposed by bacteria in the septic system. </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However, oxygen is required for this process of breaking large molecules into smaller molecules and eventually into carbon dioxide and water. </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amount of oxygen required for this process is known as the biochemical oxygen demand or BOD. The Five-day BOD, or BOD5, is measured by the quantity of oxygen consumed by microorganisms during a five-day period, and is the most common measure of the amount of </a:t>
            </a:r>
            <a:r>
              <a:rPr lang="en-US" sz="1200" b="1" kern="1200" dirty="0" smtClean="0">
                <a:solidFill>
                  <a:schemeClr val="tx1"/>
                </a:solidFill>
                <a:effectLst/>
                <a:latin typeface="+mn-lt"/>
                <a:ea typeface="+mn-ea"/>
                <a:cs typeface="+mn-cs"/>
              </a:rPr>
              <a:t>biodegradable organic material</a:t>
            </a:r>
            <a:r>
              <a:rPr lang="en-US" sz="1200" kern="1200" dirty="0" smtClean="0">
                <a:solidFill>
                  <a:schemeClr val="tx1"/>
                </a:solidFill>
                <a:effectLst/>
                <a:latin typeface="+mn-lt"/>
                <a:ea typeface="+mn-ea"/>
                <a:cs typeface="+mn-cs"/>
              </a:rPr>
              <a:t> in, or strength of, sewage.</a:t>
            </a: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99B39542-48C3-0942-8189-D7230D6FD8E5}" type="slidenum">
              <a:rPr lang="fr-FR" smtClean="0"/>
              <a:t>6</a:t>
            </a:fld>
            <a:endParaRPr lang="fr-FR"/>
          </a:p>
        </p:txBody>
      </p:sp>
    </p:spTree>
    <p:extLst>
      <p:ext uri="{BB962C8B-B14F-4D97-AF65-F5344CB8AC3E}">
        <p14:creationId xmlns:p14="http://schemas.microsoft.com/office/powerpoint/2010/main" val="4247995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noProof="0" dirty="0" smtClean="0">
                <a:solidFill>
                  <a:schemeClr val="tx1"/>
                </a:solidFill>
                <a:effectLst/>
                <a:latin typeface="+mn-lt"/>
                <a:ea typeface="+mn-ea"/>
                <a:cs typeface="+mn-cs"/>
              </a:rPr>
              <a:t>COD is the most general parameter to measure organic pollution. It describes how much oxygen is required to oxidise </a:t>
            </a:r>
            <a:r>
              <a:rPr lang="en-GB" sz="1200" b="1" kern="1200" noProof="0" dirty="0" smtClean="0">
                <a:solidFill>
                  <a:srgbClr val="FFFF00"/>
                </a:solidFill>
                <a:effectLst/>
                <a:latin typeface="+mn-lt"/>
                <a:ea typeface="+mn-ea"/>
                <a:cs typeface="+mn-cs"/>
              </a:rPr>
              <a:t>ALL</a:t>
            </a:r>
            <a:r>
              <a:rPr lang="en-GB" sz="1200" kern="1200" noProof="0" dirty="0" smtClean="0">
                <a:solidFill>
                  <a:schemeClr val="tx1"/>
                </a:solidFill>
                <a:effectLst/>
                <a:latin typeface="+mn-lt"/>
                <a:ea typeface="+mn-ea"/>
                <a:cs typeface="+mn-cs"/>
              </a:rPr>
              <a:t> organic and inorganic matter found in water. </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noProof="0" dirty="0" smtClean="0">
                <a:solidFill>
                  <a:schemeClr val="tx1"/>
                </a:solidFill>
                <a:effectLst/>
                <a:latin typeface="+mn-lt"/>
                <a:ea typeface="+mn-ea"/>
                <a:cs typeface="+mn-cs"/>
              </a:rPr>
              <a:t>BOD is always a fraction of the COD. It describes what can be oxidised </a:t>
            </a:r>
            <a:r>
              <a:rPr lang="en-GB" sz="1200" b="1" u="sng" kern="1200" noProof="0" dirty="0" smtClean="0">
                <a:solidFill>
                  <a:schemeClr val="tx1"/>
                </a:solidFill>
                <a:effectLst/>
                <a:latin typeface="+mn-lt"/>
                <a:ea typeface="+mn-ea"/>
                <a:cs typeface="+mn-cs"/>
              </a:rPr>
              <a:t>biologically</a:t>
            </a:r>
            <a:r>
              <a:rPr lang="en-GB" sz="1200" kern="1200" noProof="0" dirty="0" smtClean="0">
                <a:solidFill>
                  <a:schemeClr val="tx1"/>
                </a:solidFill>
                <a:effectLst/>
                <a:latin typeface="+mn-lt"/>
                <a:ea typeface="+mn-ea"/>
                <a:cs typeface="+mn-cs"/>
              </a:rPr>
              <a:t>, this is with the help of bacteria. It is equal to the organic fraction of the COD. </a:t>
            </a:r>
            <a:endParaRPr lang="en-GB" noProof="0" dirty="0" smtClean="0"/>
          </a:p>
          <a:p>
            <a:endParaRPr lang="en-GB" noProof="0" dirty="0"/>
          </a:p>
        </p:txBody>
      </p:sp>
      <p:sp>
        <p:nvSpPr>
          <p:cNvPr id="4" name="Espace réservé du numéro de diapositive 3"/>
          <p:cNvSpPr>
            <a:spLocks noGrp="1"/>
          </p:cNvSpPr>
          <p:nvPr>
            <p:ph type="sldNum" sz="quarter" idx="10"/>
          </p:nvPr>
        </p:nvSpPr>
        <p:spPr/>
        <p:txBody>
          <a:bodyPr/>
          <a:lstStyle/>
          <a:p>
            <a:fld id="{99B39542-48C3-0942-8189-D7230D6FD8E5}" type="slidenum">
              <a:rPr lang="fr-FR" smtClean="0"/>
              <a:t>7</a:t>
            </a:fld>
            <a:endParaRPr lang="fr-FR"/>
          </a:p>
        </p:txBody>
      </p:sp>
    </p:spTree>
    <p:extLst>
      <p:ext uri="{BB962C8B-B14F-4D97-AF65-F5344CB8AC3E}">
        <p14:creationId xmlns:p14="http://schemas.microsoft.com/office/powerpoint/2010/main" val="2738785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Domestic wastewater usually contains large quantities of suspended solids that are organic and inorganic in nature. These solids are measured as </a:t>
            </a:r>
            <a:r>
              <a:rPr lang="en-US" sz="1200" b="1" kern="1200" dirty="0" smtClean="0">
                <a:solidFill>
                  <a:schemeClr val="tx1"/>
                </a:solidFill>
                <a:effectLst/>
                <a:latin typeface="+mn-lt"/>
                <a:ea typeface="+mn-ea"/>
                <a:cs typeface="+mn-cs"/>
              </a:rPr>
              <a:t>Total Suspended Solids or TSS</a:t>
            </a:r>
            <a:r>
              <a:rPr lang="en-US" sz="1200" kern="1200" dirty="0" smtClean="0">
                <a:solidFill>
                  <a:schemeClr val="tx1"/>
                </a:solidFill>
                <a:effectLst/>
                <a:latin typeface="+mn-lt"/>
                <a:ea typeface="+mn-ea"/>
                <a:cs typeface="+mn-cs"/>
              </a:rPr>
              <a:t> and are expressed as mg TSS/ liter of water.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99B39542-48C3-0942-8189-D7230D6FD8E5}" type="slidenum">
              <a:rPr lang="fr-FR" smtClean="0"/>
              <a:t>8</a:t>
            </a:fld>
            <a:endParaRPr lang="fr-FR"/>
          </a:p>
        </p:txBody>
      </p:sp>
    </p:spTree>
    <p:extLst>
      <p:ext uri="{BB962C8B-B14F-4D97-AF65-F5344CB8AC3E}">
        <p14:creationId xmlns:p14="http://schemas.microsoft.com/office/powerpoint/2010/main" val="1965321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9B39542-48C3-0942-8189-D7230D6FD8E5}" type="slidenum">
              <a:rPr lang="fr-FR" smtClean="0"/>
              <a:t>9</a:t>
            </a:fld>
            <a:endParaRPr lang="fr-FR"/>
          </a:p>
        </p:txBody>
      </p:sp>
    </p:spTree>
    <p:extLst>
      <p:ext uri="{BB962C8B-B14F-4D97-AF65-F5344CB8AC3E}">
        <p14:creationId xmlns:p14="http://schemas.microsoft.com/office/powerpoint/2010/main" val="1201293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kern="1200" dirty="0" smtClean="0">
                <a:solidFill>
                  <a:schemeClr val="tx1"/>
                </a:solidFill>
                <a:effectLst/>
                <a:latin typeface="+mn-lt"/>
                <a:ea typeface="+mn-ea"/>
                <a:cs typeface="+mn-cs"/>
              </a:rPr>
              <a:t>Nitrogen is present in many forms in the septic system. </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Most nitrogen excreted by humans is in the form of </a:t>
            </a:r>
            <a:r>
              <a:rPr lang="en-US" sz="1200" b="1" kern="1200" dirty="0" smtClean="0">
                <a:solidFill>
                  <a:schemeClr val="tx1"/>
                </a:solidFill>
                <a:effectLst/>
                <a:latin typeface="+mn-lt"/>
                <a:ea typeface="+mn-ea"/>
                <a:cs typeface="+mn-cs"/>
              </a:rPr>
              <a:t>organic nitrogen</a:t>
            </a:r>
            <a:r>
              <a:rPr lang="en-US" sz="1200" kern="1200" dirty="0" smtClean="0">
                <a:solidFill>
                  <a:schemeClr val="tx1"/>
                </a:solidFill>
                <a:effectLst/>
                <a:latin typeface="+mn-lt"/>
                <a:ea typeface="+mn-ea"/>
                <a:cs typeface="+mn-cs"/>
              </a:rPr>
              <a:t> (dead cell material, proteins, amino acids) and urea. </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After entering the septic tank, this organic nitrogen is broken down fairly rapidly and completely to </a:t>
            </a:r>
            <a:r>
              <a:rPr lang="en-US" sz="1200" b="1" kern="1200" dirty="0" smtClean="0">
                <a:solidFill>
                  <a:schemeClr val="tx1"/>
                </a:solidFill>
                <a:effectLst/>
                <a:latin typeface="+mn-lt"/>
                <a:ea typeface="+mn-ea"/>
                <a:cs typeface="+mn-cs"/>
              </a:rPr>
              <a:t>ammonia, NH3</a:t>
            </a:r>
            <a:r>
              <a:rPr lang="en-US" sz="1200" kern="1200" dirty="0" smtClean="0">
                <a:solidFill>
                  <a:schemeClr val="tx1"/>
                </a:solidFill>
                <a:effectLst/>
                <a:latin typeface="+mn-lt"/>
                <a:ea typeface="+mn-ea"/>
                <a:cs typeface="+mn-cs"/>
              </a:rPr>
              <a:t>, by microorganisms in the septic tank. </a:t>
            </a:r>
          </a:p>
          <a:p>
            <a:endParaRPr lang="en-US" sz="1200" kern="1200" dirty="0" smtClean="0">
              <a:solidFill>
                <a:schemeClr val="tx1"/>
              </a:solidFill>
              <a:effectLst/>
              <a:latin typeface="+mn-lt"/>
              <a:ea typeface="+mn-ea"/>
              <a:cs typeface="+mn-cs"/>
            </a:endParaRPr>
          </a:p>
          <a:p>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99B39542-48C3-0942-8189-D7230D6FD8E5}" type="slidenum">
              <a:rPr lang="fr-FR" smtClean="0"/>
              <a:t>11</a:t>
            </a:fld>
            <a:endParaRPr lang="fr-FR"/>
          </a:p>
        </p:txBody>
      </p:sp>
    </p:spTree>
    <p:extLst>
      <p:ext uri="{BB962C8B-B14F-4D97-AF65-F5344CB8AC3E}">
        <p14:creationId xmlns:p14="http://schemas.microsoft.com/office/powerpoint/2010/main" val="3058552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kern="1200" dirty="0" smtClean="0">
                <a:solidFill>
                  <a:schemeClr val="tx1"/>
                </a:solidFill>
                <a:effectLst/>
                <a:latin typeface="+mn-lt"/>
                <a:ea typeface="+mn-ea"/>
                <a:cs typeface="+mn-cs"/>
              </a:rPr>
              <a:t>Ammonia is the primary form of nitrogen leaving the septic tank. </a:t>
            </a:r>
          </a:p>
          <a:p>
            <a:r>
              <a:rPr lang="en-US" sz="1200" kern="1200" dirty="0" smtClean="0">
                <a:solidFill>
                  <a:schemeClr val="tx1"/>
                </a:solidFill>
                <a:effectLst/>
                <a:latin typeface="+mn-lt"/>
                <a:ea typeface="+mn-ea"/>
                <a:cs typeface="+mn-cs"/>
              </a:rPr>
              <a:t>In the presence of oxygen, bacteria will break ammonia down to </a:t>
            </a:r>
            <a:r>
              <a:rPr lang="en-US" sz="1200" b="1" kern="1200" dirty="0" smtClean="0">
                <a:solidFill>
                  <a:schemeClr val="tx1"/>
                </a:solidFill>
                <a:effectLst/>
                <a:latin typeface="+mn-lt"/>
                <a:ea typeface="+mn-ea"/>
                <a:cs typeface="+mn-cs"/>
              </a:rPr>
              <a:t>nitrate, NO3</a:t>
            </a:r>
            <a:r>
              <a:rPr lang="fr-FR" dirty="0" smtClean="0">
                <a:effectLst/>
              </a:rPr>
              <a:t> </a:t>
            </a:r>
            <a:endParaRPr lang="fr-FR" dirty="0"/>
          </a:p>
        </p:txBody>
      </p:sp>
      <p:sp>
        <p:nvSpPr>
          <p:cNvPr id="4" name="Espace réservé du numéro de diapositive 3"/>
          <p:cNvSpPr>
            <a:spLocks noGrp="1"/>
          </p:cNvSpPr>
          <p:nvPr>
            <p:ph type="sldNum" sz="quarter" idx="10"/>
          </p:nvPr>
        </p:nvSpPr>
        <p:spPr/>
        <p:txBody>
          <a:bodyPr/>
          <a:lstStyle/>
          <a:p>
            <a:fld id="{99B39542-48C3-0942-8189-D7230D6FD8E5}" type="slidenum">
              <a:rPr lang="fr-FR" smtClean="0"/>
              <a:t>12</a:t>
            </a:fld>
            <a:endParaRPr lang="fr-FR"/>
          </a:p>
        </p:txBody>
      </p:sp>
    </p:spTree>
    <p:extLst>
      <p:ext uri="{BB962C8B-B14F-4D97-AF65-F5344CB8AC3E}">
        <p14:creationId xmlns:p14="http://schemas.microsoft.com/office/powerpoint/2010/main" val="857424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865438"/>
            <a:ext cx="7772400" cy="674538"/>
          </a:xfrm>
          <a:prstGeom prst="rect">
            <a:avLst/>
          </a:prstGeom>
        </p:spPr>
        <p:txBody>
          <a:bodyPr/>
          <a:lstStyle>
            <a:lvl1pPr>
              <a:defRPr sz="3200">
                <a:latin typeface="Helvetica Light"/>
                <a:cs typeface="Helvetica Light"/>
              </a:defRPr>
            </a:lvl1pPr>
          </a:lstStyle>
          <a:p>
            <a:r>
              <a:rPr lang="de-DE" dirty="0" smtClean="0"/>
              <a:t>Mastertitelformat bearbeiten</a:t>
            </a:r>
            <a:endParaRPr lang="de-DE" dirty="0"/>
          </a:p>
        </p:txBody>
      </p:sp>
      <p:sp>
        <p:nvSpPr>
          <p:cNvPr id="4" name="Datumsplatzhalter 3"/>
          <p:cNvSpPr>
            <a:spLocks noGrp="1"/>
          </p:cNvSpPr>
          <p:nvPr>
            <p:ph type="dt" sz="half" idx="10"/>
          </p:nvPr>
        </p:nvSpPr>
        <p:spPr/>
        <p:txBody>
          <a:bodyPr/>
          <a:lstStyle/>
          <a:p>
            <a:fld id="{7245240E-DB16-EC48-A3CE-0DC151347EE5}" type="datetimeFigureOut">
              <a:rPr lang="de-DE" smtClean="0"/>
              <a:t>24/08/15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4103464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245240E-DB16-EC48-A3CE-0DC151347EE5}" type="datetimeFigureOut">
              <a:rPr lang="de-DE" smtClean="0"/>
              <a:t>24/08/15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45874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8" name="Shape 8"/>
          <p:cNvSpPr>
            <a:spLocks noGrp="1"/>
          </p:cNvSpPr>
          <p:nvPr>
            <p:ph type="title"/>
          </p:nvPr>
        </p:nvSpPr>
        <p:spPr>
          <a:xfrm>
            <a:off x="892970" y="4723805"/>
            <a:ext cx="7358063" cy="1000125"/>
          </a:xfrm>
          <a:prstGeom prst="rect">
            <a:avLst/>
          </a:prstGeom>
        </p:spPr>
        <p:txBody>
          <a:bodyPr lIns="64291" tIns="32146" rIns="64291" bIns="32146" anchor="b"/>
          <a:lstStyle/>
          <a:p>
            <a:pPr lvl="0">
              <a:defRPr sz="1800"/>
            </a:pPr>
            <a:r>
              <a:rPr sz="5600"/>
              <a:t>Titeltext</a:t>
            </a:r>
          </a:p>
        </p:txBody>
      </p:sp>
      <p:sp>
        <p:nvSpPr>
          <p:cNvPr id="9" name="Shape 9"/>
          <p:cNvSpPr>
            <a:spLocks noGrp="1"/>
          </p:cNvSpPr>
          <p:nvPr>
            <p:ph type="body" idx="1"/>
          </p:nvPr>
        </p:nvSpPr>
        <p:spPr>
          <a:xfrm>
            <a:off x="892970" y="5759649"/>
            <a:ext cx="7358063" cy="794742"/>
          </a:xfrm>
          <a:prstGeom prst="rect">
            <a:avLst/>
          </a:prstGeom>
        </p:spPr>
        <p:txBody>
          <a:bodyPr anchor="t"/>
          <a:lstStyle>
            <a:lvl1pPr marL="0" indent="0" algn="ctr">
              <a:spcBef>
                <a:spcPts val="0"/>
              </a:spcBef>
              <a:buSzTx/>
              <a:buNone/>
              <a:defRPr sz="2200"/>
            </a:lvl1pPr>
            <a:lvl2pPr marL="0" indent="160721" algn="ctr">
              <a:spcBef>
                <a:spcPts val="0"/>
              </a:spcBef>
              <a:buSzTx/>
              <a:buNone/>
              <a:defRPr sz="2200"/>
            </a:lvl2pPr>
            <a:lvl3pPr marL="0" indent="321440" algn="ctr">
              <a:spcBef>
                <a:spcPts val="0"/>
              </a:spcBef>
              <a:buSzTx/>
              <a:buNone/>
              <a:defRPr sz="2200"/>
            </a:lvl3pPr>
            <a:lvl4pPr marL="0" indent="482161" algn="ctr">
              <a:spcBef>
                <a:spcPts val="0"/>
              </a:spcBef>
              <a:buSzTx/>
              <a:buNone/>
              <a:defRPr sz="2200"/>
            </a:lvl4pPr>
            <a:lvl5pPr marL="0" indent="642882" algn="ctr">
              <a:spcBef>
                <a:spcPts val="0"/>
              </a:spcBef>
              <a:buSzTx/>
              <a:buNone/>
              <a:defRPr sz="2200"/>
            </a:lvl5pPr>
          </a:lstStyle>
          <a:p>
            <a:pPr lvl="0">
              <a:defRPr sz="1800"/>
            </a:pPr>
            <a:r>
              <a:rPr sz="2200"/>
              <a:t>Textebene 1</a:t>
            </a:r>
          </a:p>
          <a:p>
            <a:pPr lvl="1">
              <a:defRPr sz="1800"/>
            </a:pPr>
            <a:r>
              <a:rPr sz="2200"/>
              <a:t>Textebene 2</a:t>
            </a:r>
          </a:p>
          <a:p>
            <a:pPr lvl="2">
              <a:defRPr sz="1800"/>
            </a:pPr>
            <a:r>
              <a:rPr sz="2200"/>
              <a:t>Textebene 3</a:t>
            </a:r>
          </a:p>
          <a:p>
            <a:pPr lvl="3">
              <a:defRPr sz="1800"/>
            </a:pPr>
            <a:r>
              <a:rPr sz="2200"/>
              <a:t>Textebene 4</a:t>
            </a:r>
          </a:p>
          <a:p>
            <a:pPr lvl="4">
              <a:defRPr sz="1800"/>
            </a:pPr>
            <a:r>
              <a:rPr sz="2200"/>
              <a:t>Textebene 5</a:t>
            </a:r>
          </a:p>
        </p:txBody>
      </p:sp>
    </p:spTree>
    <p:extLst>
      <p:ext uri="{BB962C8B-B14F-4D97-AF65-F5344CB8AC3E}">
        <p14:creationId xmlns:p14="http://schemas.microsoft.com/office/powerpoint/2010/main" val="187203885"/>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10"/>
          </p:nvPr>
        </p:nvSpPr>
        <p:spPr/>
        <p:txBody>
          <a:bodyPr/>
          <a:lstStyle/>
          <a:p>
            <a:fld id="{7245240E-DB16-EC48-A3CE-0DC151347EE5}" type="datetimeFigureOut">
              <a:rPr lang="de-DE" smtClean="0"/>
              <a:t>24/08/15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125811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dirty="0" smtClean="0"/>
              <a:t>Mastertextformat bearbeiten</a:t>
            </a:r>
          </a:p>
        </p:txBody>
      </p:sp>
      <p:sp>
        <p:nvSpPr>
          <p:cNvPr id="4" name="Datumsplatzhalter 3"/>
          <p:cNvSpPr>
            <a:spLocks noGrp="1"/>
          </p:cNvSpPr>
          <p:nvPr>
            <p:ph type="dt" sz="half" idx="10"/>
          </p:nvPr>
        </p:nvSpPr>
        <p:spPr/>
        <p:txBody>
          <a:bodyPr/>
          <a:lstStyle/>
          <a:p>
            <a:fld id="{7245240E-DB16-EC48-A3CE-0DC151347EE5}" type="datetimeFigureOut">
              <a:rPr lang="de-DE" smtClean="0"/>
              <a:t>24/08/15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916663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245240E-DB16-EC48-A3CE-0DC151347EE5}" type="datetimeFigureOut">
              <a:rPr lang="de-DE" smtClean="0"/>
              <a:t>24/08/15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75802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245240E-DB16-EC48-A3CE-0DC151347EE5}" type="datetimeFigureOut">
              <a:rPr lang="de-DE" smtClean="0"/>
              <a:t>24/08/15</a:t>
            </a:fld>
            <a:endParaRPr lang="de-DE"/>
          </a:p>
        </p:txBody>
      </p:sp>
      <p:sp>
        <p:nvSpPr>
          <p:cNvPr id="8" name="Fußzeilenplatzhalter 7"/>
          <p:cNvSpPr>
            <a:spLocks noGrp="1"/>
          </p:cNvSpPr>
          <p:nvPr>
            <p:ph type="ftr" sz="quarter" idx="11"/>
          </p:nvPr>
        </p:nvSpPr>
        <p:spPr>
          <a:xfrm>
            <a:off x="3124200" y="6356350"/>
            <a:ext cx="2895600" cy="365125"/>
          </a:xfrm>
          <a:prstGeom prst="rect">
            <a:avLst/>
          </a:prstGeom>
        </p:spPr>
        <p:txBody>
          <a:bodyPr/>
          <a:lstStyle/>
          <a:p>
            <a:endParaRPr lang="de-DE"/>
          </a:p>
        </p:txBody>
      </p:sp>
      <p:sp>
        <p:nvSpPr>
          <p:cNvPr id="9" name="Foliennummernplatzhalter 8"/>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360172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fld id="{7245240E-DB16-EC48-A3CE-0DC151347EE5}" type="datetimeFigureOut">
              <a:rPr lang="de-DE" smtClean="0"/>
              <a:t>24/08/15</a:t>
            </a:fld>
            <a:endParaRPr lang="de-DE"/>
          </a:p>
        </p:txBody>
      </p:sp>
      <p:sp>
        <p:nvSpPr>
          <p:cNvPr id="4" name="Fußzeilenplatzhalter 3"/>
          <p:cNvSpPr>
            <a:spLocks noGrp="1"/>
          </p:cNvSpPr>
          <p:nvPr>
            <p:ph type="ftr" sz="quarter" idx="11"/>
          </p:nvPr>
        </p:nvSpPr>
        <p:spPr>
          <a:xfrm>
            <a:off x="3124200" y="6356350"/>
            <a:ext cx="2895600" cy="365125"/>
          </a:xfrm>
          <a:prstGeom prst="rect">
            <a:avLst/>
          </a:prstGeom>
        </p:spPr>
        <p:txBody>
          <a:bodyPr/>
          <a:lstStyle/>
          <a:p>
            <a:endParaRPr lang="de-DE"/>
          </a:p>
        </p:txBody>
      </p:sp>
      <p:sp>
        <p:nvSpPr>
          <p:cNvPr id="5" name="Foliennummernplatzhalter 4"/>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904272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245240E-DB16-EC48-A3CE-0DC151347EE5}" type="datetimeFigureOut">
              <a:rPr lang="de-DE" smtClean="0"/>
              <a:t>24/08/15</a:t>
            </a:fld>
            <a:endParaRPr lang="de-DE"/>
          </a:p>
        </p:txBody>
      </p:sp>
      <p:sp>
        <p:nvSpPr>
          <p:cNvPr id="3" name="Fußzeilenplatzhalter 2"/>
          <p:cNvSpPr>
            <a:spLocks noGrp="1"/>
          </p:cNvSpPr>
          <p:nvPr>
            <p:ph type="ftr" sz="quarter" idx="11"/>
          </p:nvPr>
        </p:nvSpPr>
        <p:spPr>
          <a:xfrm>
            <a:off x="3124200" y="6356350"/>
            <a:ext cx="2895600" cy="365125"/>
          </a:xfrm>
          <a:prstGeom prst="rect">
            <a:avLst/>
          </a:prstGeom>
        </p:spPr>
        <p:txBody>
          <a:bodyPr/>
          <a:lstStyle/>
          <a:p>
            <a:endParaRPr lang="de-DE"/>
          </a:p>
        </p:txBody>
      </p:sp>
      <p:sp>
        <p:nvSpPr>
          <p:cNvPr id="4" name="Foliennummernplatzhalter 3"/>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9056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45240E-DB16-EC48-A3CE-0DC151347EE5}" type="datetimeFigureOut">
              <a:rPr lang="de-DE" smtClean="0"/>
              <a:t>24/08/15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4207456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45240E-DB16-EC48-A3CE-0DC151347EE5}" type="datetimeFigureOut">
              <a:rPr lang="de-DE" smtClean="0"/>
              <a:t>24/08/15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25388287"/>
      </p:ext>
    </p:extLst>
  </p:cSld>
  <p:clrMapOvr>
    <a:masterClrMapping/>
  </p:clrMapOvr>
</p:sldLayout>
</file>

<file path=ppt/slideMasters/_rels/slideMaster1.xml.rels><?xml version="1.0" encoding="UTF-8" standalone="yes" ?><Relationships xmlns="http://schemas.openxmlformats.org/package/2006/relationships"><Relationship Id="rId11" Target="../slideLayouts/slideLayout11.xml" Type="http://schemas.openxmlformats.org/officeDocument/2006/relationships/slideLayout"/><Relationship Id="rId12" Target="../theme/theme1.xml" Type="http://schemas.openxmlformats.org/officeDocument/2006/relationships/theme"/><Relationship Id="rId13" Target="../media/image1.jpeg" Type="http://schemas.openxmlformats.org/officeDocument/2006/relationships/image"/><Relationship Id="rId14" Target="../media/image2.jpeg" Type="http://schemas.openxmlformats.org/officeDocument/2006/relationships/image"/><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 Id="rId10" Target="../slideLayouts/slideLayout1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326086"/>
            <a:ext cx="8229600" cy="4800077"/>
          </a:xfrm>
          <a:prstGeom prst="rect">
            <a:avLst/>
          </a:prstGeom>
        </p:spPr>
        <p:txBody>
          <a:bodyPr vert="horz" lIns="91440" tIns="45720" rIns="91440" bIns="45720" rtlCol="0">
            <a:normAutofit/>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5240E-DB16-EC48-A3CE-0DC151347EE5}" type="datetimeFigureOut">
              <a:rPr lang="de-DE" smtClean="0"/>
              <a:t>24/08/15</a:t>
            </a:fld>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65F8D-2313-0D47-A8AF-52647F39F492}" type="slidenum">
              <a:rPr lang="de-DE" smtClean="0"/>
              <a:t>‹#›</a:t>
            </a:fld>
            <a:endParaRPr lang="de-DE"/>
          </a:p>
        </p:txBody>
      </p:sp>
      <p:pic>
        <p:nvPicPr>
          <p:cNvPr id="9" name="pasted-image.tif"/>
          <p:cNvPicPr/>
          <p:nvPr userDrawn="1"/>
        </p:nvPicPr>
        <p:blipFill>
          <a:blip r:embed="rId13">
            <a:extLst/>
          </a:blip>
          <a:stretch>
            <a:fillRect/>
          </a:stretch>
        </p:blipFill>
        <p:spPr>
          <a:xfrm>
            <a:off x="1132396" y="109946"/>
            <a:ext cx="7358063" cy="677073"/>
          </a:xfrm>
          <a:prstGeom prst="rect">
            <a:avLst/>
          </a:prstGeom>
          <a:ln w="12700">
            <a:miter lim="400000"/>
          </a:ln>
        </p:spPr>
      </p:pic>
      <p:sp>
        <p:nvSpPr>
          <p:cNvPr id="10" name="Shape 30"/>
          <p:cNvSpPr/>
          <p:nvPr userDrawn="1"/>
        </p:nvSpPr>
        <p:spPr>
          <a:xfrm>
            <a:off x="-21662" y="811346"/>
            <a:ext cx="9144001" cy="1"/>
          </a:xfrm>
          <a:prstGeom prst="line">
            <a:avLst/>
          </a:prstGeom>
          <a:ln w="25400">
            <a:solidFill>
              <a:srgbClr val="DCDEE0"/>
            </a:solidFill>
            <a:miter lim="400000"/>
          </a:ln>
        </p:spPr>
        <p:txBody>
          <a:bodyPr lIns="0" tIns="0" rIns="0" bIns="0" anchor="ctr"/>
          <a:lstStyle/>
          <a:p>
            <a:pPr lvl="0">
              <a:defRPr sz="2400"/>
            </a:pPr>
            <a:endParaRPr/>
          </a:p>
        </p:txBody>
      </p:sp>
      <p:pic>
        <p:nvPicPr>
          <p:cNvPr id="11" name="maji_01.jpg"/>
          <p:cNvPicPr/>
          <p:nvPr userDrawn="1"/>
        </p:nvPicPr>
        <p:blipFill>
          <a:blip r:embed="rId14">
            <a:extLst/>
          </a:blip>
          <a:srcRect l="8690" r="8690"/>
          <a:stretch>
            <a:fillRect/>
          </a:stretch>
        </p:blipFill>
        <p:spPr>
          <a:xfrm>
            <a:off x="8218499" y="6298588"/>
            <a:ext cx="791556" cy="479045"/>
          </a:xfrm>
          <a:prstGeom prst="rect">
            <a:avLst/>
          </a:prstGeom>
          <a:ln w="12700">
            <a:miter lim="400000"/>
          </a:ln>
        </p:spPr>
      </p:pic>
      <p:sp>
        <p:nvSpPr>
          <p:cNvPr id="12" name="Textfeld 11"/>
          <p:cNvSpPr txBox="1"/>
          <p:nvPr userDrawn="1"/>
        </p:nvSpPr>
        <p:spPr>
          <a:xfrm>
            <a:off x="2710525" y="6408333"/>
            <a:ext cx="3684234"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smtClean="0">
                <a:latin typeface="Helvetica Light"/>
                <a:cs typeface="Helvetica Light"/>
              </a:rPr>
              <a:t>Wastewater</a:t>
            </a:r>
            <a:r>
              <a:rPr lang="en-US" sz="1200" baseline="0" dirty="0" smtClean="0">
                <a:latin typeface="Helvetica Light"/>
                <a:cs typeface="Helvetica Light"/>
              </a:rPr>
              <a:t> Quality Characterization</a:t>
            </a:r>
            <a:endParaRPr lang="en-US" sz="1200" dirty="0" smtClean="0">
              <a:latin typeface="Helvetica Light"/>
              <a:cs typeface="Helvetica Light"/>
            </a:endParaRPr>
          </a:p>
        </p:txBody>
      </p:sp>
    </p:spTree>
    <p:extLst>
      <p:ext uri="{BB962C8B-B14F-4D97-AF65-F5344CB8AC3E}">
        <p14:creationId xmlns:p14="http://schemas.microsoft.com/office/powerpoint/2010/main" val="4010116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ts val="0"/>
        </a:spcBef>
        <a:spcAft>
          <a:spcPts val="0"/>
        </a:spcAft>
        <a:buFont typeface="Arial"/>
        <a:buNone/>
        <a:defRPr sz="2400" b="1" kern="1200">
          <a:solidFill>
            <a:schemeClr val="tx1"/>
          </a:solidFill>
          <a:latin typeface="Helvetica"/>
          <a:ea typeface="+mn-ea"/>
          <a:cs typeface="Helvetica"/>
        </a:defRPr>
      </a:lvl1pPr>
      <a:lvl2pPr marL="439738" indent="-439738" algn="l" defTabSz="457200" rtl="0" eaLnBrk="1" latinLnBrk="0" hangingPunct="1">
        <a:spcBef>
          <a:spcPts val="1200"/>
        </a:spcBef>
        <a:buFont typeface="Arial"/>
        <a:buChar char="–"/>
        <a:defRPr sz="2000" i="0" kern="1200">
          <a:solidFill>
            <a:schemeClr val="tx1"/>
          </a:solidFill>
          <a:latin typeface="Helvetica Light"/>
          <a:ea typeface="+mn-ea"/>
          <a:cs typeface="Helvetica Light"/>
        </a:defRPr>
      </a:lvl2pPr>
      <a:lvl3pPr marL="1143000" indent="-228600" algn="l" defTabSz="457200" rtl="0" eaLnBrk="1" latinLnBrk="0" hangingPunct="1">
        <a:spcBef>
          <a:spcPct val="20000"/>
        </a:spcBef>
        <a:buFont typeface="Arial"/>
        <a:buChar char="•"/>
        <a:defRPr sz="1600" kern="1200">
          <a:solidFill>
            <a:schemeClr val="tx1"/>
          </a:solidFill>
          <a:latin typeface="Helvetica Light"/>
          <a:ea typeface="+mn-ea"/>
          <a:cs typeface="Helvetica Light"/>
        </a:defRPr>
      </a:lvl3pPr>
      <a:lvl4pPr marL="1600200" indent="-228600" algn="l" defTabSz="457200" rtl="0" eaLnBrk="1" latinLnBrk="0" hangingPunct="1">
        <a:spcBef>
          <a:spcPct val="20000"/>
        </a:spcBef>
        <a:buFont typeface="Arial"/>
        <a:buChar char="–"/>
        <a:defRPr sz="3600" kern="1200">
          <a:solidFill>
            <a:schemeClr val="tx1"/>
          </a:solidFill>
          <a:latin typeface="Helvetica Light"/>
          <a:ea typeface="+mn-ea"/>
          <a:cs typeface="Helvetica Light"/>
        </a:defRPr>
      </a:lvl4pPr>
      <a:lvl5pPr marL="2057400" indent="-228600" algn="l" defTabSz="457200" rtl="0" eaLnBrk="1" latinLnBrk="0" hangingPunct="1">
        <a:spcBef>
          <a:spcPct val="20000"/>
        </a:spcBef>
        <a:buFont typeface="Arial"/>
        <a:buChar char="»"/>
        <a:defRPr sz="3600" kern="1200">
          <a:solidFill>
            <a:schemeClr val="tx1"/>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2.jpeg" Type="http://schemas.openxmlformats.org/officeDocument/2006/relationships/image"/><Relationship Id="rId4" Target="../media/image1.jpeg" Type="http://schemas.openxmlformats.org/officeDocument/2006/relationships/image"/><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maji_01.jpg"/>
          <p:cNvPicPr/>
          <p:nvPr/>
        </p:nvPicPr>
        <p:blipFill>
          <a:blip r:embed="rId3">
            <a:extLst/>
          </a:blip>
          <a:srcRect l="8690" r="8690"/>
          <a:stretch>
            <a:fillRect/>
          </a:stretch>
        </p:blipFill>
        <p:spPr>
          <a:xfrm>
            <a:off x="1134072" y="875110"/>
            <a:ext cx="6875859" cy="4161234"/>
          </a:xfrm>
          <a:prstGeom prst="rect">
            <a:avLst/>
          </a:prstGeom>
          <a:ln w="12700">
            <a:miter lim="400000"/>
          </a:ln>
        </p:spPr>
      </p:pic>
      <p:sp>
        <p:nvSpPr>
          <p:cNvPr id="38" name="Shape 38"/>
          <p:cNvSpPr>
            <a:spLocks noGrp="1"/>
          </p:cNvSpPr>
          <p:nvPr>
            <p:ph type="ctrTitle"/>
          </p:nvPr>
        </p:nvSpPr>
        <p:spPr>
          <a:xfrm>
            <a:off x="528459" y="5058564"/>
            <a:ext cx="7772400" cy="674538"/>
          </a:xfrm>
          <a:prstGeom prst="rect">
            <a:avLst/>
          </a:prstGeom>
        </p:spPr>
        <p:txBody>
          <a:bodyPr/>
          <a:lstStyle>
            <a:lvl1pPr defTabSz="379729">
              <a:defRPr sz="5200" b="1">
                <a:latin typeface="Helvetica"/>
                <a:ea typeface="Helvetica"/>
                <a:cs typeface="Helvetica"/>
                <a:sym typeface="Helvetica"/>
              </a:defRPr>
            </a:lvl1pPr>
          </a:lstStyle>
          <a:p>
            <a:pPr lvl="0">
              <a:defRPr sz="1800" b="0"/>
            </a:pPr>
            <a:r>
              <a:rPr lang="en-GB" sz="3700" noProof="0" smtClean="0"/>
              <a:t>«Water Sector Reform in Kenya »</a:t>
            </a:r>
            <a:endParaRPr lang="en-GB" sz="3700" noProof="0"/>
          </a:p>
        </p:txBody>
      </p:sp>
      <p:sp>
        <p:nvSpPr>
          <p:cNvPr id="39" name="Shape 39"/>
          <p:cNvSpPr>
            <a:spLocks noGrp="1"/>
          </p:cNvSpPr>
          <p:nvPr>
            <p:ph type="body" idx="4294967295"/>
          </p:nvPr>
        </p:nvSpPr>
        <p:spPr>
          <a:xfrm>
            <a:off x="1785938" y="5894388"/>
            <a:ext cx="7358062" cy="793750"/>
          </a:xfrm>
          <a:prstGeom prst="rect">
            <a:avLst/>
          </a:prstGeom>
        </p:spPr>
        <p:txBody>
          <a:bodyPr/>
          <a:lstStyle/>
          <a:p>
            <a:pPr lvl="0">
              <a:defRPr sz="1800"/>
            </a:pPr>
            <a:r>
              <a:rPr lang="en-GB" noProof="0" smtClean="0"/>
              <a:t>Trainings 24.-28.8. and 28.9.-2.10.2015</a:t>
            </a:r>
            <a:endParaRPr lang="en-GB" noProof="0"/>
          </a:p>
        </p:txBody>
      </p:sp>
      <p:pic>
        <p:nvPicPr>
          <p:cNvPr id="40" name="pasted-image.tif"/>
          <p:cNvPicPr/>
          <p:nvPr/>
        </p:nvPicPr>
        <p:blipFill>
          <a:blip r:embed="rId4">
            <a:extLst/>
          </a:blip>
          <a:stretch>
            <a:fillRect/>
          </a:stretch>
        </p:blipFill>
        <p:spPr>
          <a:xfrm>
            <a:off x="1132397" y="109946"/>
            <a:ext cx="7358063" cy="677073"/>
          </a:xfrm>
          <a:prstGeom prst="rect">
            <a:avLst/>
          </a:prstGeom>
          <a:ln w="12700">
            <a:miter lim="400000"/>
          </a:ln>
        </p:spPr>
      </p:pic>
    </p:spTree>
    <p:extLst>
      <p:ext uri="{BB962C8B-B14F-4D97-AF65-F5344CB8AC3E}">
        <p14:creationId xmlns:p14="http://schemas.microsoft.com/office/powerpoint/2010/main" val="1616041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dirty="0" smtClean="0">
                <a:latin typeface="Helvetica"/>
                <a:cs typeface="Helvetica"/>
              </a:rPr>
              <a:t>Detergents</a:t>
            </a:r>
          </a:p>
          <a:p>
            <a:pPr marL="0" lvl="1" indent="0">
              <a:buNone/>
            </a:pPr>
            <a:r>
              <a:rPr lang="en-GB" noProof="0" dirty="0" smtClean="0"/>
              <a:t>Detergents affect wastewater treatment processes by</a:t>
            </a:r>
          </a:p>
          <a:p>
            <a:pPr lvl="1"/>
            <a:r>
              <a:rPr lang="en-GB" noProof="0" dirty="0" smtClean="0"/>
              <a:t> (1) lowering the surface, or interfacial, tension of water and increase its ability to wet surfaces with which they come in contact;</a:t>
            </a:r>
          </a:p>
          <a:p>
            <a:pPr lvl="1"/>
            <a:r>
              <a:rPr lang="en-GB" noProof="0" dirty="0" smtClean="0"/>
              <a:t> (2) emulsify grease and oil and </a:t>
            </a:r>
            <a:r>
              <a:rPr lang="en-GB" noProof="0" dirty="0" err="1" smtClean="0"/>
              <a:t>deflocculate</a:t>
            </a:r>
            <a:r>
              <a:rPr lang="en-GB" noProof="0" dirty="0" smtClean="0"/>
              <a:t> colloids; </a:t>
            </a:r>
          </a:p>
          <a:p>
            <a:pPr lvl="1"/>
            <a:r>
              <a:rPr lang="en-GB" noProof="0" dirty="0" smtClean="0"/>
              <a:t> (3) induce flotation of solids and give rise to foams; </a:t>
            </a:r>
          </a:p>
          <a:p>
            <a:pPr lvl="1"/>
            <a:r>
              <a:rPr lang="en-GB" noProof="0" dirty="0" smtClean="0"/>
              <a:t> (4) may kill useful bacteria and other living organisms. </a:t>
            </a:r>
          </a:p>
          <a:p>
            <a:endParaRPr lang="en-GB" noProof="0" dirty="0"/>
          </a:p>
        </p:txBody>
      </p:sp>
    </p:spTree>
    <p:extLst>
      <p:ext uri="{BB962C8B-B14F-4D97-AF65-F5344CB8AC3E}">
        <p14:creationId xmlns:p14="http://schemas.microsoft.com/office/powerpoint/2010/main" val="93208110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smtClean="0">
                <a:latin typeface="Helvetica"/>
                <a:cs typeface="Helvetica"/>
              </a:rPr>
              <a:t>Nitrogen</a:t>
            </a:r>
          </a:p>
          <a:p>
            <a:pPr marL="0" lvl="1" indent="0">
              <a:buNone/>
            </a:pPr>
            <a:r>
              <a:rPr lang="en-GB" noProof="0" smtClean="0"/>
              <a:t>In wastewater treatment, the nitrogen forms of primary concern are:</a:t>
            </a:r>
          </a:p>
          <a:p>
            <a:pPr lvl="1"/>
            <a:r>
              <a:rPr lang="en-GB" noProof="0" smtClean="0"/>
              <a:t>	Ammonia nitrogen (NH3-N) </a:t>
            </a:r>
          </a:p>
          <a:p>
            <a:pPr lvl="1"/>
            <a:r>
              <a:rPr lang="en-GB" noProof="0" smtClean="0"/>
              <a:t>	Nitrate nitrogen (NO3-N)</a:t>
            </a:r>
          </a:p>
          <a:p>
            <a:pPr lvl="1"/>
            <a:r>
              <a:rPr lang="en-GB" noProof="0" smtClean="0"/>
              <a:t>	Nitrite nitrogen (NO2-N).</a:t>
            </a:r>
          </a:p>
          <a:p>
            <a:endParaRPr lang="en-GB" noProof="0"/>
          </a:p>
        </p:txBody>
      </p:sp>
    </p:spTree>
    <p:extLst>
      <p:ext uri="{BB962C8B-B14F-4D97-AF65-F5344CB8AC3E}">
        <p14:creationId xmlns:p14="http://schemas.microsoft.com/office/powerpoint/2010/main" val="286363270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dirty="0" smtClean="0">
                <a:latin typeface="Helvetica"/>
                <a:cs typeface="Helvetica"/>
              </a:rPr>
              <a:t>Ammonia Nitrogen</a:t>
            </a:r>
          </a:p>
          <a:p>
            <a:pPr lvl="1"/>
            <a:r>
              <a:rPr lang="en-GB" noProof="0" dirty="0" smtClean="0"/>
              <a:t>(NH3-N) as well as organic nitrogen is present in most natural waters in relatively </a:t>
            </a:r>
            <a:r>
              <a:rPr lang="en-GB" b="1" noProof="0" dirty="0" smtClean="0"/>
              <a:t>low concentrations</a:t>
            </a:r>
            <a:r>
              <a:rPr lang="en-GB" noProof="0" dirty="0" smtClean="0"/>
              <a:t>. </a:t>
            </a:r>
          </a:p>
          <a:p>
            <a:pPr lvl="1"/>
            <a:r>
              <a:rPr lang="en-GB" noProof="0" dirty="0" smtClean="0"/>
              <a:t>Concentrations as low as 0.5 mg/L have been reported to be toxic to some fish and concentrations as high as 1,600 mg/L have proved to be inhibitive to biological waste treatment plant microorganisms. </a:t>
            </a:r>
          </a:p>
          <a:p>
            <a:endParaRPr lang="en-GB" noProof="0" dirty="0"/>
          </a:p>
        </p:txBody>
      </p:sp>
    </p:spTree>
    <p:extLst>
      <p:ext uri="{BB962C8B-B14F-4D97-AF65-F5344CB8AC3E}">
        <p14:creationId xmlns:p14="http://schemas.microsoft.com/office/powerpoint/2010/main" val="372326944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dirty="0" smtClean="0">
                <a:latin typeface="Helvetica"/>
                <a:cs typeface="Helvetica"/>
              </a:rPr>
              <a:t>Nitrate nitrogen</a:t>
            </a:r>
          </a:p>
          <a:p>
            <a:pPr lvl="1"/>
            <a:r>
              <a:rPr lang="en-GB" noProof="0" dirty="0" smtClean="0"/>
              <a:t>(NO3-N) may result from the </a:t>
            </a:r>
            <a:r>
              <a:rPr lang="en-GB" b="1" noProof="0" dirty="0" smtClean="0"/>
              <a:t>biological nitrification of ammonia </a:t>
            </a:r>
            <a:r>
              <a:rPr lang="en-GB" noProof="0" dirty="0" smtClean="0"/>
              <a:t>to nitrate. </a:t>
            </a:r>
          </a:p>
          <a:p>
            <a:pPr lvl="1"/>
            <a:r>
              <a:rPr lang="en-GB" noProof="0" dirty="0" smtClean="0"/>
              <a:t>Nitrate nitrogen should be restricted from drinking water supplies because it inhibits oxygen transfer in blood</a:t>
            </a:r>
          </a:p>
          <a:p>
            <a:pPr lvl="1"/>
            <a:r>
              <a:rPr lang="en-GB" noProof="0" dirty="0" smtClean="0"/>
              <a:t>If too much nitrate enters the water supply, it produces an overabundance of algae called algal bloom. </a:t>
            </a:r>
          </a:p>
          <a:p>
            <a:pPr lvl="1"/>
            <a:endParaRPr lang="en-GB" noProof="0" dirty="0"/>
          </a:p>
        </p:txBody>
      </p:sp>
    </p:spTree>
    <p:extLst>
      <p:ext uri="{BB962C8B-B14F-4D97-AF65-F5344CB8AC3E}">
        <p14:creationId xmlns:p14="http://schemas.microsoft.com/office/powerpoint/2010/main" val="156217090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smtClean="0">
                <a:latin typeface="Helvetica"/>
                <a:cs typeface="Helvetica"/>
              </a:rPr>
              <a:t>Nitrite nitrogen</a:t>
            </a:r>
          </a:p>
          <a:p>
            <a:pPr lvl="1"/>
            <a:r>
              <a:rPr lang="en-GB" noProof="0" smtClean="0"/>
              <a:t>(NO2-N) is most commonly found in treated wastewaters or natural streams at very low concentrations (0.5 mg/L). </a:t>
            </a:r>
          </a:p>
          <a:p>
            <a:pPr lvl="1"/>
            <a:r>
              <a:rPr lang="en-GB" noProof="0" smtClean="0"/>
              <a:t>Nitrite is an inhibitor to the growth of most microorganisms and for this reason is widely used as a food preservative </a:t>
            </a:r>
          </a:p>
          <a:p>
            <a:endParaRPr lang="en-GB" noProof="0"/>
          </a:p>
        </p:txBody>
      </p:sp>
    </p:spTree>
    <p:extLst>
      <p:ext uri="{BB962C8B-B14F-4D97-AF65-F5344CB8AC3E}">
        <p14:creationId xmlns:p14="http://schemas.microsoft.com/office/powerpoint/2010/main" val="317091185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smtClean="0">
                <a:latin typeface="Helvetica"/>
                <a:cs typeface="Helvetica"/>
              </a:rPr>
              <a:t>Phosphates</a:t>
            </a:r>
          </a:p>
          <a:p>
            <a:pPr lvl="1"/>
            <a:r>
              <a:rPr lang="en-GB" noProof="0" smtClean="0"/>
              <a:t>Phosphates are commonly found in industrial and domestic waste streams from sources including corrosion inhibitors, detergents, process chemical reagents, and sanitary wastes. </a:t>
            </a:r>
          </a:p>
          <a:p>
            <a:pPr lvl="1"/>
            <a:r>
              <a:rPr lang="en-GB" noProof="0" smtClean="0"/>
              <a:t>Phosphorus is an essential nutrient in biochemical mechanisms. A residual of 0.5 to 1.0 mg/L total phosphorus is usually required in biological waste treatment systems to ensure efficient waste treatment. </a:t>
            </a:r>
          </a:p>
          <a:p>
            <a:pPr lvl="1"/>
            <a:r>
              <a:rPr lang="en-GB" noProof="0" smtClean="0"/>
              <a:t>Excessive phosphorus in natural waterways, however, can be very harmful resulting in algal blooms and </a:t>
            </a:r>
            <a:r>
              <a:rPr lang="en-GB" b="1" noProof="0" smtClean="0">
                <a:latin typeface="Helvetica"/>
                <a:cs typeface="Helvetica"/>
              </a:rPr>
              <a:t>eutrophication</a:t>
            </a:r>
            <a:r>
              <a:rPr lang="en-GB" noProof="0" smtClean="0"/>
              <a:t> </a:t>
            </a:r>
          </a:p>
          <a:p>
            <a:endParaRPr lang="en-GB" noProof="0"/>
          </a:p>
        </p:txBody>
      </p:sp>
    </p:spTree>
    <p:extLst>
      <p:ext uri="{BB962C8B-B14F-4D97-AF65-F5344CB8AC3E}">
        <p14:creationId xmlns:p14="http://schemas.microsoft.com/office/powerpoint/2010/main" val="203126070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smtClean="0">
                <a:latin typeface="Helvetica"/>
                <a:cs typeface="Helvetica"/>
              </a:rPr>
              <a:t>Heavy metals</a:t>
            </a:r>
          </a:p>
          <a:p>
            <a:pPr lvl="1"/>
            <a:r>
              <a:rPr lang="en-GB" noProof="0" smtClean="0"/>
              <a:t>Some of the heavy metals of interest are copper (Cu), chromium (Cr), cadmium (Cd), zinc (Zn), lead (Pb), nickel (Ni), and mercury (Hg). </a:t>
            </a:r>
          </a:p>
          <a:p>
            <a:pPr lvl="1"/>
            <a:r>
              <a:rPr lang="en-GB" noProof="0" smtClean="0"/>
              <a:t>These materials may be measured directly. These elements may be inhibitive or toxic to aquatic organisms and the microorganisms employed in biological waste treatment systems </a:t>
            </a:r>
          </a:p>
          <a:p>
            <a:endParaRPr lang="en-GB" noProof="0"/>
          </a:p>
        </p:txBody>
      </p:sp>
    </p:spTree>
    <p:extLst>
      <p:ext uri="{BB962C8B-B14F-4D97-AF65-F5344CB8AC3E}">
        <p14:creationId xmlns:p14="http://schemas.microsoft.com/office/powerpoint/2010/main" val="92766078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smtClean="0">
                <a:latin typeface="Helvetica"/>
                <a:cs typeface="Helvetica"/>
              </a:rPr>
              <a:t>Pathogens</a:t>
            </a:r>
          </a:p>
          <a:p>
            <a:pPr lvl="1"/>
            <a:r>
              <a:rPr lang="en-GB" noProof="0" smtClean="0"/>
              <a:t>Wastewaters that contain pathogenic bacteria can originate from domestic wastes, hospitals, livestock production, slaughterhouses, tanneries, pharmaceutical manufacturers, and food processing industries. </a:t>
            </a:r>
          </a:p>
          <a:p>
            <a:pPr lvl="1"/>
            <a:r>
              <a:rPr lang="en-GB" noProof="0" smtClean="0"/>
              <a:t>The major pathogens of concern include certain </a:t>
            </a:r>
            <a:r>
              <a:rPr lang="en-GB" b="1" noProof="0" smtClean="0">
                <a:latin typeface="Helvetica"/>
                <a:cs typeface="Helvetica"/>
              </a:rPr>
              <a:t>bacteria, viruses, and parasites </a:t>
            </a:r>
          </a:p>
          <a:p>
            <a:endParaRPr lang="en-GB" noProof="0"/>
          </a:p>
        </p:txBody>
      </p:sp>
    </p:spTree>
    <p:extLst>
      <p:ext uri="{BB962C8B-B14F-4D97-AF65-F5344CB8AC3E}">
        <p14:creationId xmlns:p14="http://schemas.microsoft.com/office/powerpoint/2010/main" val="341169394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dirty="0" smtClean="0">
                <a:latin typeface="Helvetica"/>
                <a:cs typeface="Helvetica"/>
              </a:rPr>
              <a:t>Bacteria</a:t>
            </a:r>
          </a:p>
          <a:p>
            <a:pPr lvl="1"/>
            <a:r>
              <a:rPr lang="en-GB" noProof="0" dirty="0" smtClean="0"/>
              <a:t>Gastrointestinal disorders are common symptoms of most diseases transmitted by waterborne pathogenic bacteria. </a:t>
            </a:r>
          </a:p>
          <a:p>
            <a:pPr lvl="1"/>
            <a:r>
              <a:rPr lang="en-GB" noProof="0" dirty="0" smtClean="0"/>
              <a:t>In wastewater treatment processes, bacteria are fundamental, especially in the degradation of organic matter that takes place in activated sludge processes, trickling filters, and </a:t>
            </a:r>
            <a:r>
              <a:rPr lang="en-GB" noProof="0" dirty="0" err="1" smtClean="0"/>
              <a:t>biosolids</a:t>
            </a:r>
            <a:r>
              <a:rPr lang="en-GB" noProof="0" dirty="0" smtClean="0"/>
              <a:t> digestion.</a:t>
            </a:r>
          </a:p>
          <a:p>
            <a:pPr lvl="1"/>
            <a:r>
              <a:rPr lang="en-GB" dirty="0"/>
              <a:t>The </a:t>
            </a:r>
            <a:r>
              <a:rPr lang="en-GB" b="1" dirty="0">
                <a:latin typeface="Helvetica"/>
                <a:cs typeface="Helvetica"/>
              </a:rPr>
              <a:t>coliform group </a:t>
            </a:r>
            <a:r>
              <a:rPr lang="en-GB" dirty="0"/>
              <a:t>of bacteria has been used to indicate the bacterial pollution of water and wastewater. </a:t>
            </a:r>
          </a:p>
          <a:p>
            <a:pPr lvl="1"/>
            <a:r>
              <a:rPr lang="en-GB" dirty="0"/>
              <a:t>Generally used test parameters employed as water quality indicators are total coliform and </a:t>
            </a:r>
            <a:r>
              <a:rPr lang="en-GB" dirty="0" err="1"/>
              <a:t>fecal</a:t>
            </a:r>
            <a:r>
              <a:rPr lang="en-GB" dirty="0"/>
              <a:t> coliform. The total coliform test includes organisms other than those found in the gastrointestinal tracts of mammals. </a:t>
            </a:r>
          </a:p>
          <a:p>
            <a:pPr lvl="1"/>
            <a:endParaRPr lang="en-GB" noProof="0" dirty="0" smtClean="0"/>
          </a:p>
          <a:p>
            <a:endParaRPr lang="en-GB" noProof="0" dirty="0"/>
          </a:p>
        </p:txBody>
      </p:sp>
    </p:spTree>
    <p:extLst>
      <p:ext uri="{BB962C8B-B14F-4D97-AF65-F5344CB8AC3E}">
        <p14:creationId xmlns:p14="http://schemas.microsoft.com/office/powerpoint/2010/main" val="265885156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p:cNvGraphicFramePr>
            <a:graphicFrameLocks noGrp="1"/>
          </p:cNvGraphicFramePr>
          <p:nvPr>
            <p:ph idx="1"/>
            <p:extLst>
              <p:ext uri="{D42A27DB-BD31-4B8C-83A1-F6EECF244321}">
                <p14:modId xmlns:p14="http://schemas.microsoft.com/office/powerpoint/2010/main" val="4193300810"/>
              </p:ext>
            </p:extLst>
          </p:nvPr>
        </p:nvGraphicFramePr>
        <p:xfrm>
          <a:off x="490284" y="1786321"/>
          <a:ext cx="8229600" cy="445008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355600" marR="0" lvl="0" indent="-355600" algn="l" defTabSz="914400" rtl="0" eaLnBrk="0" fontAlgn="base" latinLnBrk="0" hangingPunct="0">
                        <a:lnSpc>
                          <a:spcPct val="100000"/>
                        </a:lnSpc>
                        <a:spcBef>
                          <a:spcPct val="0"/>
                        </a:spcBef>
                        <a:spcAft>
                          <a:spcPct val="0"/>
                        </a:spcAft>
                        <a:buClr>
                          <a:srgbClr val="3333CC"/>
                        </a:buClr>
                        <a:buSzPct val="90000"/>
                        <a:buFont typeface="Webdings" pitchFamily="18" charset="2"/>
                        <a:buNone/>
                        <a:tabLst/>
                      </a:pPr>
                      <a:r>
                        <a:rPr kumimoji="0" lang="en-US" sz="2000" b="1" i="0" u="none" strike="noStrike" cap="none" normalizeH="0" baseline="0" dirty="0" smtClean="0">
                          <a:ln>
                            <a:noFill/>
                          </a:ln>
                          <a:solidFill>
                            <a:schemeClr val="tx1"/>
                          </a:solidFill>
                          <a:effectLst/>
                          <a:latin typeface="Helvetica"/>
                          <a:cs typeface="Helvetica"/>
                        </a:rPr>
                        <a:t>Bacteria </a:t>
                      </a:r>
                    </a:p>
                    <a:p>
                      <a:pPr marL="355600" marR="0" lvl="0" indent="-355600" algn="l" defTabSz="914400" rtl="0" eaLnBrk="0" fontAlgn="base" latinLnBrk="0" hangingPunct="0">
                        <a:lnSpc>
                          <a:spcPct val="100000"/>
                        </a:lnSpc>
                        <a:spcBef>
                          <a:spcPct val="0"/>
                        </a:spcBef>
                        <a:spcAft>
                          <a:spcPct val="0"/>
                        </a:spcAft>
                        <a:buClr>
                          <a:srgbClr val="3333CC"/>
                        </a:buClr>
                        <a:buSzPct val="90000"/>
                        <a:buFont typeface="Webdings" pitchFamily="18" charset="2"/>
                        <a:buNone/>
                        <a:tabLst/>
                      </a:pPr>
                      <a:endParaRPr kumimoji="0" lang="en-US" sz="2000" b="1" i="0" u="none" strike="noStrike" cap="none" normalizeH="0" baseline="0" dirty="0" smtClean="0">
                        <a:ln>
                          <a:noFill/>
                        </a:ln>
                        <a:solidFill>
                          <a:schemeClr val="tx1"/>
                        </a:solidFill>
                        <a:effectLst/>
                        <a:latin typeface="Helvetica"/>
                        <a:cs typeface="Helvetica"/>
                      </a:endParaRPr>
                    </a:p>
                  </a:txBody>
                  <a:tcPr horzOverflow="overflow"/>
                </a:tc>
                <a:tc>
                  <a:txBody>
                    <a:bodyPr/>
                    <a:lstStyle/>
                    <a:p>
                      <a:pPr marL="355600" marR="0" lvl="0" indent="-355600" algn="l" defTabSz="914400" rtl="0" eaLnBrk="0" fontAlgn="base" latinLnBrk="0" hangingPunct="0">
                        <a:lnSpc>
                          <a:spcPct val="100000"/>
                        </a:lnSpc>
                        <a:spcBef>
                          <a:spcPct val="0"/>
                        </a:spcBef>
                        <a:spcAft>
                          <a:spcPct val="0"/>
                        </a:spcAft>
                        <a:buClr>
                          <a:srgbClr val="3333CC"/>
                        </a:buClr>
                        <a:buSzPct val="90000"/>
                        <a:buFont typeface="Webdings" pitchFamily="18" charset="2"/>
                        <a:buNone/>
                        <a:tabLst/>
                      </a:pPr>
                      <a:r>
                        <a:rPr kumimoji="0" lang="en-US" sz="2000" b="1" i="0" u="none" strike="noStrike" cap="none" normalizeH="0" baseline="0" dirty="0" smtClean="0">
                          <a:ln>
                            <a:noFill/>
                          </a:ln>
                          <a:solidFill>
                            <a:schemeClr val="tx1"/>
                          </a:solidFill>
                          <a:effectLst/>
                          <a:latin typeface="Helvetica"/>
                          <a:cs typeface="Helvetica"/>
                        </a:rPr>
                        <a:t>Disease</a:t>
                      </a:r>
                    </a:p>
                  </a:txBody>
                  <a:tcPr horzOverflow="overflow"/>
                </a:tc>
              </a:tr>
              <a:tr h="370840">
                <a:tc>
                  <a:txBody>
                    <a:bodyPr/>
                    <a:lstStyle/>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Salmonella </a:t>
                      </a:r>
                      <a:r>
                        <a:rPr kumimoji="0" lang="en-US" sz="2000" b="0" i="0" u="none" strike="noStrike" cap="none" normalizeH="0" baseline="0" dirty="0" err="1" smtClean="0">
                          <a:ln>
                            <a:noFill/>
                          </a:ln>
                          <a:solidFill>
                            <a:schemeClr val="tx1"/>
                          </a:solidFill>
                          <a:effectLst/>
                          <a:latin typeface="Helvetica Light"/>
                          <a:cs typeface="Helvetica Light"/>
                        </a:rPr>
                        <a:t>typhosa</a:t>
                      </a:r>
                      <a:endParaRPr kumimoji="0" lang="en-US" sz="2000" b="0" i="0" u="none" strike="noStrike" cap="none" normalizeH="0" baseline="0" dirty="0" smtClean="0">
                        <a:ln>
                          <a:noFill/>
                        </a:ln>
                        <a:solidFill>
                          <a:schemeClr val="tx1"/>
                        </a:solidFill>
                        <a:effectLst/>
                        <a:latin typeface="Helvetica Light"/>
                        <a:cs typeface="Helvetica Light"/>
                      </a:endParaRP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Salmonella </a:t>
                      </a:r>
                      <a:r>
                        <a:rPr kumimoji="0" lang="en-US" sz="2000" b="0" i="0" u="none" strike="noStrike" cap="none" normalizeH="0" baseline="0" dirty="0" err="1" smtClean="0">
                          <a:ln>
                            <a:noFill/>
                          </a:ln>
                          <a:solidFill>
                            <a:schemeClr val="tx1"/>
                          </a:solidFill>
                          <a:effectLst/>
                          <a:latin typeface="Helvetica Light"/>
                          <a:cs typeface="Helvetica Light"/>
                        </a:rPr>
                        <a:t>paratyphi</a:t>
                      </a:r>
                      <a:endParaRPr kumimoji="0" lang="en-US" sz="2000" b="0" i="0" u="none" strike="noStrike" cap="none" normalizeH="0" baseline="0" dirty="0" smtClean="0">
                        <a:ln>
                          <a:noFill/>
                        </a:ln>
                        <a:solidFill>
                          <a:schemeClr val="tx1"/>
                        </a:solidFill>
                        <a:effectLst/>
                        <a:latin typeface="Helvetica Light"/>
                        <a:cs typeface="Helvetica Light"/>
                      </a:endParaRP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Salmonella </a:t>
                      </a:r>
                      <a:r>
                        <a:rPr kumimoji="0" lang="en-US" sz="2000" b="0" i="0" u="none" strike="noStrike" cap="none" normalizeH="0" baseline="0" dirty="0" err="1" smtClean="0">
                          <a:ln>
                            <a:noFill/>
                          </a:ln>
                          <a:solidFill>
                            <a:schemeClr val="tx1"/>
                          </a:solidFill>
                          <a:effectLst/>
                          <a:latin typeface="Helvetica Light"/>
                          <a:cs typeface="Helvetica Light"/>
                        </a:rPr>
                        <a:t>typhimurium</a:t>
                      </a:r>
                      <a:endParaRPr kumimoji="0" lang="en-US" sz="2000" b="0" i="0" u="none" strike="noStrike" cap="none" normalizeH="0" baseline="0" dirty="0" smtClean="0">
                        <a:ln>
                          <a:noFill/>
                        </a:ln>
                        <a:solidFill>
                          <a:schemeClr val="tx1"/>
                        </a:solidFill>
                        <a:effectLst/>
                        <a:latin typeface="Helvetica Light"/>
                        <a:cs typeface="Helvetica Light"/>
                      </a:endParaRP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err="1" smtClean="0">
                          <a:ln>
                            <a:noFill/>
                          </a:ln>
                          <a:solidFill>
                            <a:schemeClr val="tx1"/>
                          </a:solidFill>
                          <a:effectLst/>
                          <a:latin typeface="Helvetica Light"/>
                          <a:cs typeface="Helvetica Light"/>
                        </a:rPr>
                        <a:t>Shigella</a:t>
                      </a:r>
                      <a:r>
                        <a:rPr kumimoji="0" lang="en-US" sz="2000" b="0" i="0" u="none" strike="noStrike" cap="none" normalizeH="0" baseline="0" dirty="0" smtClean="0">
                          <a:ln>
                            <a:noFill/>
                          </a:ln>
                          <a:solidFill>
                            <a:schemeClr val="tx1"/>
                          </a:solidFill>
                          <a:effectLst/>
                          <a:latin typeface="Helvetica Light"/>
                          <a:cs typeface="Helvetica Light"/>
                        </a:rPr>
                        <a:t> </a:t>
                      </a:r>
                      <a:r>
                        <a:rPr kumimoji="0" lang="en-US" sz="2000" b="0" i="0" u="none" strike="noStrike" cap="none" normalizeH="0" baseline="0" dirty="0" err="1" smtClean="0">
                          <a:ln>
                            <a:noFill/>
                          </a:ln>
                          <a:solidFill>
                            <a:schemeClr val="tx1"/>
                          </a:solidFill>
                          <a:effectLst/>
                          <a:latin typeface="Helvetica Light"/>
                          <a:cs typeface="Helvetica Light"/>
                        </a:rPr>
                        <a:t>sonnie</a:t>
                      </a:r>
                      <a:r>
                        <a:rPr kumimoji="0" lang="en-US" sz="2000" b="0" i="0" u="none" strike="noStrike" cap="none" normalizeH="0" baseline="0" dirty="0" smtClean="0">
                          <a:ln>
                            <a:noFill/>
                          </a:ln>
                          <a:solidFill>
                            <a:schemeClr val="tx1"/>
                          </a:solidFill>
                          <a:effectLst/>
                          <a:latin typeface="Helvetica Light"/>
                          <a:cs typeface="Helvetica Light"/>
                        </a:rPr>
                        <a:t>, S. </a:t>
                      </a:r>
                      <a:r>
                        <a:rPr kumimoji="0" lang="en-US" sz="2000" b="0" i="0" u="none" strike="noStrike" cap="none" normalizeH="0" baseline="0" dirty="0" err="1" smtClean="0">
                          <a:ln>
                            <a:noFill/>
                          </a:ln>
                          <a:solidFill>
                            <a:schemeClr val="tx1"/>
                          </a:solidFill>
                          <a:effectLst/>
                          <a:latin typeface="Helvetica Light"/>
                          <a:cs typeface="Helvetica Light"/>
                        </a:rPr>
                        <a:t>flexneri</a:t>
                      </a:r>
                      <a:endParaRPr kumimoji="0" lang="en-US" sz="2000" b="0" i="0" u="none" strike="noStrike" cap="none" normalizeH="0" baseline="0" dirty="0" smtClean="0">
                        <a:ln>
                          <a:noFill/>
                        </a:ln>
                        <a:solidFill>
                          <a:schemeClr val="tx1"/>
                        </a:solidFill>
                        <a:effectLst/>
                        <a:latin typeface="Helvetica Light"/>
                        <a:cs typeface="Helvetica Light"/>
                      </a:endParaRP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Vibrio </a:t>
                      </a:r>
                      <a:r>
                        <a:rPr kumimoji="0" lang="en-US" sz="2000" b="0" i="0" u="none" strike="noStrike" cap="none" normalizeH="0" baseline="0" dirty="0" err="1" smtClean="0">
                          <a:ln>
                            <a:noFill/>
                          </a:ln>
                          <a:solidFill>
                            <a:schemeClr val="tx1"/>
                          </a:solidFill>
                          <a:effectLst/>
                          <a:latin typeface="Helvetica Light"/>
                          <a:cs typeface="Helvetica Light"/>
                        </a:rPr>
                        <a:t>chlorea</a:t>
                      </a:r>
                      <a:endParaRPr kumimoji="0" lang="en-US" sz="2000" b="0" i="0" u="none" strike="noStrike" cap="none" normalizeH="0" baseline="0" dirty="0" smtClean="0">
                        <a:ln>
                          <a:noFill/>
                        </a:ln>
                        <a:solidFill>
                          <a:schemeClr val="tx1"/>
                        </a:solidFill>
                        <a:effectLst/>
                        <a:latin typeface="Helvetica Light"/>
                        <a:cs typeface="Helvetica Light"/>
                      </a:endParaRP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Pseudomonas </a:t>
                      </a:r>
                      <a:r>
                        <a:rPr kumimoji="0" lang="en-US" sz="2000" b="0" i="0" u="none" strike="noStrike" cap="none" normalizeH="0" baseline="0" dirty="0" err="1" smtClean="0">
                          <a:ln>
                            <a:noFill/>
                          </a:ln>
                          <a:solidFill>
                            <a:schemeClr val="tx1"/>
                          </a:solidFill>
                          <a:effectLst/>
                          <a:latin typeface="Helvetica Light"/>
                          <a:cs typeface="Helvetica Light"/>
                        </a:rPr>
                        <a:t>aeruginosa</a:t>
                      </a:r>
                      <a:endParaRPr kumimoji="0" lang="en-US" sz="2000" b="0" i="0" u="none" strike="noStrike" cap="none" normalizeH="0" baseline="0" dirty="0" smtClean="0">
                        <a:ln>
                          <a:noFill/>
                        </a:ln>
                        <a:solidFill>
                          <a:schemeClr val="tx1"/>
                        </a:solidFill>
                        <a:effectLst/>
                        <a:latin typeface="Helvetica Light"/>
                        <a:cs typeface="Helvetica Light"/>
                      </a:endParaRP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err="1" smtClean="0">
                          <a:ln>
                            <a:noFill/>
                          </a:ln>
                          <a:solidFill>
                            <a:schemeClr val="tx1"/>
                          </a:solidFill>
                          <a:effectLst/>
                          <a:latin typeface="Helvetica Light"/>
                          <a:cs typeface="Helvetica Light"/>
                        </a:rPr>
                        <a:t>Klebsiella</a:t>
                      </a:r>
                      <a:r>
                        <a:rPr kumimoji="0" lang="en-US" sz="2000" b="0" i="0" u="none" strike="noStrike" cap="none" normalizeH="0" baseline="0" dirty="0" smtClean="0">
                          <a:ln>
                            <a:noFill/>
                          </a:ln>
                          <a:solidFill>
                            <a:schemeClr val="tx1"/>
                          </a:solidFill>
                          <a:effectLst/>
                          <a:latin typeface="Helvetica Light"/>
                          <a:cs typeface="Helvetica Light"/>
                        </a:rPr>
                        <a:t> sp.</a:t>
                      </a: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err="1" smtClean="0">
                          <a:ln>
                            <a:noFill/>
                          </a:ln>
                          <a:solidFill>
                            <a:schemeClr val="tx1"/>
                          </a:solidFill>
                          <a:effectLst/>
                          <a:latin typeface="Helvetica Light"/>
                          <a:cs typeface="Helvetica Light"/>
                        </a:rPr>
                        <a:t>Diplococcus</a:t>
                      </a:r>
                      <a:r>
                        <a:rPr kumimoji="0" lang="en-US" sz="2000" b="0" i="0" u="none" strike="noStrike" cap="none" normalizeH="0" baseline="0" dirty="0" smtClean="0">
                          <a:ln>
                            <a:noFill/>
                          </a:ln>
                          <a:solidFill>
                            <a:schemeClr val="tx1"/>
                          </a:solidFill>
                          <a:effectLst/>
                          <a:latin typeface="Helvetica Light"/>
                          <a:cs typeface="Helvetica Light"/>
                        </a:rPr>
                        <a:t> pneumonia</a:t>
                      </a: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Clostridium Botulism</a:t>
                      </a: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err="1" smtClean="0">
                          <a:ln>
                            <a:noFill/>
                          </a:ln>
                          <a:solidFill>
                            <a:schemeClr val="tx1"/>
                          </a:solidFill>
                          <a:effectLst/>
                          <a:latin typeface="Helvetica Light"/>
                          <a:cs typeface="Helvetica Light"/>
                        </a:rPr>
                        <a:t>Brucella</a:t>
                      </a:r>
                      <a:r>
                        <a:rPr kumimoji="0" lang="en-US" sz="2000" b="0" i="0" u="none" strike="noStrike" cap="none" normalizeH="0" baseline="0" dirty="0" smtClean="0">
                          <a:ln>
                            <a:noFill/>
                          </a:ln>
                          <a:solidFill>
                            <a:schemeClr val="tx1"/>
                          </a:solidFill>
                          <a:effectLst/>
                          <a:latin typeface="Helvetica Light"/>
                          <a:cs typeface="Helvetica Light"/>
                        </a:rPr>
                        <a:t> sp.</a:t>
                      </a:r>
                    </a:p>
                  </a:txBody>
                  <a:tcPr horzOverflow="overflow"/>
                </a:tc>
                <a:tc>
                  <a:txBody>
                    <a:bodyPr/>
                    <a:lstStyle/>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Typhoid fever</a:t>
                      </a: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Paratyphoid fever</a:t>
                      </a: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Salmonellosis</a:t>
                      </a: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Shigellosis</a:t>
                      </a: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Cholera</a:t>
                      </a: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Enteric infection</a:t>
                      </a: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Enteric infection</a:t>
                      </a: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Infectious pneumonia</a:t>
                      </a: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err="1" smtClean="0">
                          <a:ln>
                            <a:noFill/>
                          </a:ln>
                          <a:solidFill>
                            <a:schemeClr val="tx1"/>
                          </a:solidFill>
                          <a:effectLst/>
                          <a:latin typeface="Helvetica Light"/>
                          <a:cs typeface="Helvetica Light"/>
                        </a:rPr>
                        <a:t>botulinum</a:t>
                      </a:r>
                      <a:endParaRPr kumimoji="0" lang="en-US" sz="2000" b="0" i="0" u="none" strike="noStrike" cap="none" normalizeH="0" baseline="0" dirty="0" smtClean="0">
                        <a:ln>
                          <a:noFill/>
                        </a:ln>
                        <a:solidFill>
                          <a:schemeClr val="tx1"/>
                        </a:solidFill>
                        <a:effectLst/>
                        <a:latin typeface="Helvetica Light"/>
                        <a:cs typeface="Helvetica Light"/>
                      </a:endParaRPr>
                    </a:p>
                    <a:p>
                      <a:pPr marL="355600" marR="0" lvl="0" indent="-355600" algn="l" defTabSz="914400" rtl="0" eaLnBrk="0" fontAlgn="base" latinLnBrk="0" hangingPunct="0">
                        <a:lnSpc>
                          <a:spcPct val="120000"/>
                        </a:lnSpc>
                        <a:spcBef>
                          <a:spcPct val="0"/>
                        </a:spcBef>
                        <a:spcAft>
                          <a:spcPct val="0"/>
                        </a:spcAft>
                        <a:buClr>
                          <a:srgbClr val="3333CC"/>
                        </a:buClr>
                        <a:buSzPct val="90000"/>
                        <a:buFont typeface="Webdings" pitchFamily="18" charset="2"/>
                        <a:buNone/>
                        <a:tabLst/>
                      </a:pPr>
                      <a:r>
                        <a:rPr kumimoji="0" lang="en-US" sz="2000" b="0" i="0" u="none" strike="noStrike" cap="none" normalizeH="0" baseline="0" dirty="0" smtClean="0">
                          <a:ln>
                            <a:noFill/>
                          </a:ln>
                          <a:solidFill>
                            <a:schemeClr val="tx1"/>
                          </a:solidFill>
                          <a:effectLst/>
                          <a:latin typeface="Helvetica Light"/>
                          <a:cs typeface="Helvetica Light"/>
                        </a:rPr>
                        <a:t>Brucellosis</a:t>
                      </a:r>
                    </a:p>
                  </a:txBody>
                  <a:tcPr horzOverflow="overflow"/>
                </a:tc>
              </a:tr>
            </a:tbl>
          </a:graphicData>
        </a:graphic>
      </p:graphicFrame>
      <p:sp>
        <p:nvSpPr>
          <p:cNvPr id="5" name="Textfeld 4"/>
          <p:cNvSpPr txBox="1"/>
          <p:nvPr/>
        </p:nvSpPr>
        <p:spPr>
          <a:xfrm>
            <a:off x="393351" y="1168754"/>
            <a:ext cx="8694535" cy="461665"/>
          </a:xfrm>
          <a:prstGeom prst="rect">
            <a:avLst/>
          </a:prstGeom>
          <a:noFill/>
        </p:spPr>
        <p:txBody>
          <a:bodyPr wrap="square" rtlCol="0">
            <a:spAutoFit/>
          </a:bodyPr>
          <a:lstStyle/>
          <a:p>
            <a:r>
              <a:rPr lang="en-US" sz="2400" b="1" dirty="0">
                <a:latin typeface="Helvetica"/>
                <a:cs typeface="Helvetica"/>
              </a:rPr>
              <a:t>Common enteric pathogenic bacteria and related disease </a:t>
            </a:r>
            <a:endParaRPr lang="de-DE" sz="2400" b="1" dirty="0">
              <a:latin typeface="Helvetica"/>
              <a:cs typeface="Helvetica"/>
            </a:endParaRPr>
          </a:p>
        </p:txBody>
      </p:sp>
    </p:spTree>
    <p:extLst>
      <p:ext uri="{BB962C8B-B14F-4D97-AF65-F5344CB8AC3E}">
        <p14:creationId xmlns:p14="http://schemas.microsoft.com/office/powerpoint/2010/main" val="126274504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pPr lvl="0"/>
            <a:r>
              <a:rPr lang="en-GB" noProof="0" smtClean="0"/>
              <a:t>Wastewater Quality Characterization</a:t>
            </a:r>
            <a:br>
              <a:rPr lang="en-GB" noProof="0" smtClean="0"/>
            </a:br>
            <a:endParaRPr lang="en-GB" noProof="0"/>
          </a:p>
        </p:txBody>
      </p:sp>
      <p:sp>
        <p:nvSpPr>
          <p:cNvPr id="2" name="Textfeld 1"/>
          <p:cNvSpPr txBox="1"/>
          <p:nvPr/>
        </p:nvSpPr>
        <p:spPr>
          <a:xfrm>
            <a:off x="1233157" y="3518669"/>
            <a:ext cx="6686446" cy="553998"/>
          </a:xfrm>
          <a:prstGeom prst="rect">
            <a:avLst/>
          </a:prstGeom>
          <a:noFill/>
        </p:spPr>
        <p:txBody>
          <a:bodyPr wrap="none" rtlCol="0">
            <a:spAutoFit/>
          </a:bodyPr>
          <a:lstStyle/>
          <a:p>
            <a:r>
              <a:rPr lang="en-GB" sz="1200" smtClean="0">
                <a:latin typeface="Helvetica Light"/>
                <a:cs typeface="Helvetica Light"/>
              </a:rPr>
              <a:t>Based on DWA/Engicon „Wastewater Quality Characterization“, modified by Margraf Publishers</a:t>
            </a:r>
          </a:p>
          <a:p>
            <a:endParaRPr lang="en-GB"/>
          </a:p>
        </p:txBody>
      </p:sp>
    </p:spTree>
    <p:extLst>
      <p:ext uri="{BB962C8B-B14F-4D97-AF65-F5344CB8AC3E}">
        <p14:creationId xmlns:p14="http://schemas.microsoft.com/office/powerpoint/2010/main" val="120469460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dirty="0" smtClean="0">
                <a:latin typeface="Helvetica"/>
                <a:cs typeface="Helvetica"/>
              </a:rPr>
              <a:t>Viruses</a:t>
            </a:r>
          </a:p>
          <a:p>
            <a:pPr lvl="1"/>
            <a:r>
              <a:rPr lang="en-GB" noProof="0" dirty="0" smtClean="0"/>
              <a:t>Viruses are </a:t>
            </a:r>
            <a:r>
              <a:rPr lang="en-GB" noProof="0" dirty="0" err="1" smtClean="0"/>
              <a:t>submicroscopic</a:t>
            </a:r>
            <a:r>
              <a:rPr lang="en-GB" noProof="0" dirty="0" smtClean="0"/>
              <a:t> obligate parasites which can only replicate in a host cell.</a:t>
            </a:r>
          </a:p>
          <a:p>
            <a:pPr lvl="1"/>
            <a:r>
              <a:rPr lang="en-GB" noProof="0" dirty="0" smtClean="0"/>
              <a:t>Viruses can survive for weeks, even months outside a host cell awaiting the opportunity to re-infect another host. </a:t>
            </a:r>
          </a:p>
          <a:p>
            <a:pPr lvl="1"/>
            <a:r>
              <a:rPr lang="en-GB" noProof="0" dirty="0" smtClean="0"/>
              <a:t>Viruses cause a large number of diseases including the common cold, measles, poliomyelitis, hepatitis, etc.</a:t>
            </a:r>
          </a:p>
          <a:p>
            <a:endParaRPr lang="en-GB" noProof="0" dirty="0"/>
          </a:p>
        </p:txBody>
      </p:sp>
    </p:spTree>
    <p:extLst>
      <p:ext uri="{BB962C8B-B14F-4D97-AF65-F5344CB8AC3E}">
        <p14:creationId xmlns:p14="http://schemas.microsoft.com/office/powerpoint/2010/main" val="334465795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lnSpcReduction="10000"/>
          </a:bodyPr>
          <a:lstStyle/>
          <a:p>
            <a:pPr marL="0" lvl="1" indent="0">
              <a:buNone/>
            </a:pPr>
            <a:r>
              <a:rPr lang="en-GB" sz="2400" b="1" noProof="0" dirty="0" smtClean="0">
                <a:latin typeface="Helvetica"/>
                <a:cs typeface="Helvetica"/>
              </a:rPr>
              <a:t>Worms</a:t>
            </a:r>
          </a:p>
          <a:p>
            <a:pPr lvl="1"/>
            <a:r>
              <a:rPr lang="en-GB" noProof="0" dirty="0" smtClean="0"/>
              <a:t>Worms are the normal inhabitants in organic mud and organic slime. </a:t>
            </a:r>
          </a:p>
          <a:p>
            <a:pPr lvl="1"/>
            <a:r>
              <a:rPr lang="en-GB" noProof="0" dirty="0" smtClean="0"/>
              <a:t>They have aerobic requirements, </a:t>
            </a:r>
          </a:p>
          <a:p>
            <a:pPr lvl="1"/>
            <a:r>
              <a:rPr lang="en-GB" noProof="0" dirty="0" smtClean="0"/>
              <a:t>They can metabolize solid organic matter not readily degraded by other microorganisms. </a:t>
            </a:r>
          </a:p>
          <a:p>
            <a:pPr lvl="1"/>
            <a:r>
              <a:rPr lang="en-GB" noProof="0" dirty="0" smtClean="0"/>
              <a:t>Water contamination may result from human and animal waste that contains worms.</a:t>
            </a:r>
          </a:p>
          <a:p>
            <a:pPr lvl="1"/>
            <a:r>
              <a:rPr lang="en-GB" noProof="0" dirty="0" smtClean="0"/>
              <a:t>Worms pose hazards primarily to those persons who come into direct contact with untreated water. </a:t>
            </a:r>
          </a:p>
          <a:p>
            <a:pPr lvl="1"/>
            <a:r>
              <a:rPr lang="en-GB" noProof="0" dirty="0" smtClean="0"/>
              <a:t>Swimmers in surface water polluted by sewage or storm water runoff from cattle feedlots and sewage plant operators are at particular risk.</a:t>
            </a:r>
            <a:endParaRPr lang="en-GB" noProof="0" dirty="0"/>
          </a:p>
        </p:txBody>
      </p:sp>
    </p:spTree>
    <p:extLst>
      <p:ext uri="{BB962C8B-B14F-4D97-AF65-F5344CB8AC3E}">
        <p14:creationId xmlns:p14="http://schemas.microsoft.com/office/powerpoint/2010/main" val="3691975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en-GB" noProof="0" dirty="0" smtClean="0"/>
              <a:t>Table of Content</a:t>
            </a:r>
          </a:p>
          <a:p>
            <a:endParaRPr lang="en-GB" noProof="0" dirty="0" smtClean="0"/>
          </a:p>
          <a:p>
            <a:pPr lvl="2"/>
            <a:r>
              <a:rPr lang="en-GB" noProof="0" dirty="0" smtClean="0"/>
              <a:t>Primary organic parameters</a:t>
            </a:r>
          </a:p>
          <a:p>
            <a:pPr lvl="2"/>
            <a:r>
              <a:rPr lang="en-GB" noProof="0" dirty="0" smtClean="0"/>
              <a:t>Biochemical oxygen demand (BOD)</a:t>
            </a:r>
          </a:p>
          <a:p>
            <a:pPr lvl="2"/>
            <a:r>
              <a:rPr lang="en-GB" noProof="0" dirty="0" smtClean="0"/>
              <a:t>Chemical oxygen demand (COD)</a:t>
            </a:r>
          </a:p>
          <a:p>
            <a:pPr lvl="2"/>
            <a:r>
              <a:rPr lang="en-GB" noProof="0" dirty="0" smtClean="0"/>
              <a:t>Solids</a:t>
            </a:r>
          </a:p>
          <a:p>
            <a:pPr lvl="2"/>
            <a:r>
              <a:rPr lang="en-GB" noProof="0" dirty="0" smtClean="0"/>
              <a:t>Oil &amp; grease</a:t>
            </a:r>
          </a:p>
          <a:p>
            <a:pPr lvl="2"/>
            <a:r>
              <a:rPr lang="en-GB" noProof="0" dirty="0" smtClean="0"/>
              <a:t>Detergents</a:t>
            </a:r>
          </a:p>
          <a:p>
            <a:pPr lvl="2"/>
            <a:r>
              <a:rPr lang="en-GB" noProof="0" dirty="0" smtClean="0"/>
              <a:t>Nitrogen</a:t>
            </a:r>
          </a:p>
          <a:p>
            <a:pPr lvl="2"/>
            <a:r>
              <a:rPr lang="en-GB" noProof="0" dirty="0" smtClean="0"/>
              <a:t>Phosphates</a:t>
            </a:r>
          </a:p>
          <a:p>
            <a:pPr lvl="2"/>
            <a:r>
              <a:rPr lang="en-GB" noProof="0" dirty="0" smtClean="0"/>
              <a:t>Heavy metals</a:t>
            </a:r>
          </a:p>
          <a:p>
            <a:pPr lvl="2"/>
            <a:r>
              <a:rPr lang="en-GB" noProof="0" dirty="0" smtClean="0"/>
              <a:t>Pathogens</a:t>
            </a:r>
          </a:p>
          <a:p>
            <a:pPr lvl="2"/>
            <a:r>
              <a:rPr lang="en-GB" noProof="0" dirty="0" smtClean="0"/>
              <a:t>Bacteria</a:t>
            </a:r>
          </a:p>
          <a:p>
            <a:pPr lvl="2"/>
            <a:r>
              <a:rPr lang="en-GB" noProof="0" dirty="0" smtClean="0"/>
              <a:t>Viruses</a:t>
            </a:r>
          </a:p>
          <a:p>
            <a:pPr lvl="2"/>
            <a:r>
              <a:rPr lang="en-GB" noProof="0" dirty="0" smtClean="0"/>
              <a:t>Worms</a:t>
            </a:r>
          </a:p>
          <a:p>
            <a:pPr lvl="1"/>
            <a:endParaRPr lang="en-GB" noProof="0" dirty="0"/>
          </a:p>
        </p:txBody>
      </p:sp>
    </p:spTree>
    <p:extLst>
      <p:ext uri="{BB962C8B-B14F-4D97-AF65-F5344CB8AC3E}">
        <p14:creationId xmlns:p14="http://schemas.microsoft.com/office/powerpoint/2010/main" val="8092260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smtClean="0">
                <a:latin typeface="Helvetica"/>
                <a:cs typeface="Helvetica"/>
              </a:rPr>
              <a:t>Wastewater</a:t>
            </a:r>
            <a:r>
              <a:rPr lang="en-GB" noProof="0" smtClean="0"/>
              <a:t> </a:t>
            </a:r>
          </a:p>
          <a:p>
            <a:pPr marL="0" lvl="1" indent="0">
              <a:buNone/>
            </a:pPr>
            <a:r>
              <a:rPr lang="en-GB" noProof="0" smtClean="0"/>
              <a:t>may contain any material which may be dissolved or suspended</a:t>
            </a:r>
          </a:p>
          <a:p>
            <a:pPr marL="0" lvl="1" indent="0">
              <a:buNone/>
            </a:pPr>
            <a:r>
              <a:rPr lang="en-GB" noProof="0" smtClean="0"/>
              <a:t>Wastewater constituents are classified into:</a:t>
            </a:r>
          </a:p>
          <a:p>
            <a:pPr lvl="1"/>
            <a:r>
              <a:rPr lang="en-GB" noProof="0" smtClean="0"/>
              <a:t>Organic</a:t>
            </a:r>
          </a:p>
          <a:p>
            <a:pPr lvl="1"/>
            <a:r>
              <a:rPr lang="en-GB" noProof="0" smtClean="0"/>
              <a:t>Inorganic</a:t>
            </a:r>
          </a:p>
          <a:p>
            <a:endParaRPr lang="en-GB" noProof="0"/>
          </a:p>
        </p:txBody>
      </p:sp>
    </p:spTree>
    <p:extLst>
      <p:ext uri="{BB962C8B-B14F-4D97-AF65-F5344CB8AC3E}">
        <p14:creationId xmlns:p14="http://schemas.microsoft.com/office/powerpoint/2010/main" val="108110742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dirty="0" smtClean="0">
                <a:latin typeface="Helvetica"/>
                <a:cs typeface="Helvetica"/>
              </a:rPr>
              <a:t>Primary organic parameters</a:t>
            </a:r>
          </a:p>
          <a:p>
            <a:pPr lvl="1"/>
            <a:r>
              <a:rPr lang="en-GB" noProof="0" dirty="0" smtClean="0"/>
              <a:t>Organic materials in wastewater is the major concern in the field of water pollution control. </a:t>
            </a:r>
          </a:p>
          <a:p>
            <a:pPr lvl="1"/>
            <a:r>
              <a:rPr lang="en-GB" noProof="0" dirty="0" smtClean="0"/>
              <a:t>The decrease in </a:t>
            </a:r>
            <a:r>
              <a:rPr lang="en-GB" b="1" i="1" noProof="0" dirty="0" smtClean="0"/>
              <a:t>dissolved oxygen </a:t>
            </a:r>
            <a:r>
              <a:rPr lang="en-GB" noProof="0" dirty="0" smtClean="0"/>
              <a:t>due to the process of </a:t>
            </a:r>
            <a:r>
              <a:rPr lang="en-GB" b="1" i="1" noProof="0" dirty="0" smtClean="0"/>
              <a:t>biodegradation</a:t>
            </a:r>
            <a:r>
              <a:rPr lang="en-GB" noProof="0" dirty="0" smtClean="0"/>
              <a:t> is detrimental to the health of the receiving waterways and aquatic life. </a:t>
            </a:r>
          </a:p>
          <a:p>
            <a:pPr lvl="1"/>
            <a:r>
              <a:rPr lang="en-GB" noProof="0" dirty="0" smtClean="0"/>
              <a:t>There are two major tests used to measure organic material in wastewater: </a:t>
            </a:r>
          </a:p>
          <a:p>
            <a:pPr lvl="2"/>
            <a:r>
              <a:rPr lang="en-GB" sz="2000" noProof="0" dirty="0" smtClean="0"/>
              <a:t>Biochemical Oxygen Demand (BOD) </a:t>
            </a:r>
          </a:p>
          <a:p>
            <a:pPr lvl="2"/>
            <a:r>
              <a:rPr lang="en-GB" sz="2000" noProof="0" dirty="0" smtClean="0"/>
              <a:t>Chemical Oxygen Demand (COD)</a:t>
            </a:r>
          </a:p>
          <a:p>
            <a:endParaRPr lang="en-GB" sz="2000" noProof="0" dirty="0"/>
          </a:p>
        </p:txBody>
      </p:sp>
    </p:spTree>
    <p:extLst>
      <p:ext uri="{BB962C8B-B14F-4D97-AF65-F5344CB8AC3E}">
        <p14:creationId xmlns:p14="http://schemas.microsoft.com/office/powerpoint/2010/main" val="137097189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dirty="0" smtClean="0">
                <a:latin typeface="Helvetica"/>
                <a:cs typeface="Helvetica"/>
              </a:rPr>
              <a:t>Biochemical oxygen demand (BOD)</a:t>
            </a:r>
          </a:p>
          <a:p>
            <a:pPr lvl="1"/>
            <a:r>
              <a:rPr lang="en-GB" noProof="0" dirty="0" smtClean="0"/>
              <a:t>BOD is an indirect measurement of biodegradable organic material. </a:t>
            </a:r>
          </a:p>
          <a:p>
            <a:pPr lvl="1"/>
            <a:r>
              <a:rPr lang="en-GB" noProof="0" dirty="0" smtClean="0"/>
              <a:t>The BOD test measures the oxygen depleted after a period of five days in a closed system which contains a mixture of wastewater and an acclimated seed of microorganisms. the amount of oxygen is required to stabilize the biodegradable organic fraction </a:t>
            </a:r>
          </a:p>
          <a:p>
            <a:endParaRPr lang="en-GB" noProof="0" dirty="0"/>
          </a:p>
        </p:txBody>
      </p:sp>
    </p:spTree>
    <p:extLst>
      <p:ext uri="{BB962C8B-B14F-4D97-AF65-F5344CB8AC3E}">
        <p14:creationId xmlns:p14="http://schemas.microsoft.com/office/powerpoint/2010/main" val="61391256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dirty="0" smtClean="0">
                <a:latin typeface="Helvetica"/>
                <a:cs typeface="Helvetica"/>
              </a:rPr>
              <a:t>Chemical oxygen demand (COD)</a:t>
            </a:r>
          </a:p>
          <a:p>
            <a:pPr lvl="1"/>
            <a:r>
              <a:rPr lang="en-GB" noProof="0" dirty="0" smtClean="0"/>
              <a:t>COD is another indirect measurement of organic material. </a:t>
            </a:r>
          </a:p>
          <a:p>
            <a:pPr lvl="1"/>
            <a:r>
              <a:rPr lang="en-GB" dirty="0"/>
              <a:t>COD is the amount of oxygen consumed by the </a:t>
            </a:r>
            <a:r>
              <a:rPr lang="en-GB" dirty="0" err="1"/>
              <a:t>oxidizable</a:t>
            </a:r>
            <a:r>
              <a:rPr lang="en-GB" dirty="0"/>
              <a:t> material in </a:t>
            </a:r>
            <a:r>
              <a:rPr lang="en-GB" dirty="0" smtClean="0"/>
              <a:t>wastewater</a:t>
            </a:r>
            <a:r>
              <a:rPr lang="en-GB" dirty="0"/>
              <a:t>, </a:t>
            </a:r>
            <a:r>
              <a:rPr lang="en-GB" dirty="0" err="1"/>
              <a:t>ie</a:t>
            </a:r>
            <a:r>
              <a:rPr lang="en-GB" dirty="0"/>
              <a:t>, most of the organic compounds (biodegradable and non-biodegradable)</a:t>
            </a:r>
          </a:p>
          <a:p>
            <a:pPr lvl="1"/>
            <a:r>
              <a:rPr lang="en-GB" noProof="0" dirty="0" smtClean="0"/>
              <a:t>COD measures the oxygen equivalent to the organic material oxidized by dichromate or permanganate during acid digestion. </a:t>
            </a:r>
          </a:p>
          <a:p>
            <a:pPr lvl="1">
              <a:buFont typeface="Wingdings" charset="2"/>
              <a:buChar char="Ø"/>
            </a:pPr>
            <a:r>
              <a:rPr lang="en-GB" b="1" i="1" noProof="0" dirty="0" smtClean="0"/>
              <a:t>This parameter was developed in order to substitute for the more time-consuming BOD test. </a:t>
            </a:r>
          </a:p>
          <a:p>
            <a:endParaRPr lang="en-GB" noProof="0" dirty="0"/>
          </a:p>
        </p:txBody>
      </p:sp>
    </p:spTree>
    <p:extLst>
      <p:ext uri="{BB962C8B-B14F-4D97-AF65-F5344CB8AC3E}">
        <p14:creationId xmlns:p14="http://schemas.microsoft.com/office/powerpoint/2010/main" val="13215999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pPr marL="0" lvl="1" indent="0">
              <a:buNone/>
            </a:pPr>
            <a:r>
              <a:rPr lang="en-GB" sz="2400" b="1" noProof="0" dirty="0" smtClean="0">
                <a:latin typeface="Helvetica"/>
                <a:cs typeface="Helvetica"/>
              </a:rPr>
              <a:t>Solids</a:t>
            </a:r>
          </a:p>
          <a:p>
            <a:pPr lvl="1"/>
            <a:r>
              <a:rPr lang="en-GB" noProof="0" dirty="0" smtClean="0"/>
              <a:t>Wastewater solids are present in nearly all wastewater discharges. Solids occur in wastewater as a result of storm water runoff, sanitary discharge, chemical and biochemical precipitation reactions in the waste and direct discharge of solid materials. </a:t>
            </a:r>
          </a:p>
          <a:p>
            <a:pPr lvl="1"/>
            <a:r>
              <a:rPr lang="en-GB" noProof="0" dirty="0" smtClean="0"/>
              <a:t>Solids may be organic or inorganic</a:t>
            </a:r>
          </a:p>
          <a:p>
            <a:pPr lvl="1"/>
            <a:r>
              <a:rPr lang="en-GB" noProof="0" dirty="0" smtClean="0"/>
              <a:t>Wastewater solids are classified according to physical properties . </a:t>
            </a:r>
          </a:p>
          <a:p>
            <a:pPr lvl="1"/>
            <a:r>
              <a:rPr lang="en-GB" noProof="0" dirty="0" smtClean="0"/>
              <a:t>The basic types of solids include:</a:t>
            </a:r>
          </a:p>
          <a:p>
            <a:pPr lvl="2"/>
            <a:r>
              <a:rPr lang="en-GB" noProof="0" dirty="0" smtClean="0"/>
              <a:t>	</a:t>
            </a:r>
            <a:r>
              <a:rPr lang="en-GB" sz="1800" noProof="0" dirty="0" err="1" smtClean="0"/>
              <a:t>settleable</a:t>
            </a:r>
            <a:r>
              <a:rPr lang="en-GB" sz="1800" noProof="0" dirty="0" smtClean="0"/>
              <a:t> solids,</a:t>
            </a:r>
          </a:p>
          <a:p>
            <a:pPr lvl="2"/>
            <a:r>
              <a:rPr lang="en-GB" sz="1800" noProof="0" dirty="0" smtClean="0"/>
              <a:t>	suspended solids (TSS), and</a:t>
            </a:r>
          </a:p>
          <a:p>
            <a:pPr lvl="2"/>
            <a:r>
              <a:rPr lang="en-GB" sz="1800" noProof="0" dirty="0" smtClean="0"/>
              <a:t>	dissolved solids (TDS).</a:t>
            </a:r>
          </a:p>
          <a:p>
            <a:pPr lvl="2"/>
            <a:r>
              <a:rPr lang="en-GB" sz="1800" noProof="0" dirty="0" smtClean="0"/>
              <a:t>    colloids</a:t>
            </a:r>
          </a:p>
          <a:p>
            <a:endParaRPr lang="en-GB" noProof="0" dirty="0"/>
          </a:p>
        </p:txBody>
      </p:sp>
    </p:spTree>
    <p:extLst>
      <p:ext uri="{BB962C8B-B14F-4D97-AF65-F5344CB8AC3E}">
        <p14:creationId xmlns:p14="http://schemas.microsoft.com/office/powerpoint/2010/main" val="27880855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GB" sz="2400" b="1" noProof="0" dirty="0" smtClean="0">
                <a:latin typeface="Helvetica"/>
                <a:cs typeface="Helvetica"/>
              </a:rPr>
              <a:t>Oil and grease</a:t>
            </a:r>
          </a:p>
          <a:p>
            <a:pPr lvl="1"/>
            <a:r>
              <a:rPr lang="en-GB" noProof="0" dirty="0" smtClean="0"/>
              <a:t>High grease content can cause clogging of filters, nozzles, and sand beds.</a:t>
            </a:r>
          </a:p>
          <a:p>
            <a:pPr lvl="1"/>
            <a:r>
              <a:rPr lang="en-GB" noProof="0" dirty="0" smtClean="0"/>
              <a:t>Grease can coat the walls of pipes and sedimentation tanks and decompose and increase the amount of scum. </a:t>
            </a:r>
          </a:p>
          <a:p>
            <a:pPr lvl="1"/>
            <a:r>
              <a:rPr lang="en-GB" noProof="0" dirty="0" smtClean="0"/>
              <a:t>If grease is not removed before discharge of the effluent, it can interfere with the biological processes in the surface waters and create unsightly floating matter and films.</a:t>
            </a:r>
          </a:p>
          <a:p>
            <a:endParaRPr lang="en-GB" noProof="0" dirty="0"/>
          </a:p>
        </p:txBody>
      </p:sp>
    </p:spTree>
    <p:extLst>
      <p:ext uri="{BB962C8B-B14F-4D97-AF65-F5344CB8AC3E}">
        <p14:creationId xmlns:p14="http://schemas.microsoft.com/office/powerpoint/2010/main" val="295738921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767</TotalTime>
  <Words>1811</Words>
  <Application>Microsoft Macintosh PowerPoint</Application>
  <PresentationFormat>Présentation à l'écran (4:3)</PresentationFormat>
  <Paragraphs>164</Paragraphs>
  <Slides>21</Slides>
  <Notes>11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Office-Design</vt:lpstr>
      <vt:lpstr>«Water Sector Reform in Kenya »</vt:lpstr>
      <vt:lpstr>Wastewater Quality Characterization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Hans Hartung</dc:creator>
  <cp:lastModifiedBy>Mostafa</cp:lastModifiedBy>
  <cp:revision>36</cp:revision>
  <dcterms:created xsi:type="dcterms:W3CDTF">2015-08-01T14:04:52Z</dcterms:created>
  <dcterms:modified xsi:type="dcterms:W3CDTF">2015-08-24T15:37:37Z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173281</vt:lpwstr>
  </property>
  <property fmtid="{D5CDD505-2E9C-101B-9397-08002B2CF9AE}" name="NXPowerLiteSettings" pid="3">
    <vt:lpwstr>C4000400038000</vt:lpwstr>
  </property>
  <property fmtid="{D5CDD505-2E9C-101B-9397-08002B2CF9AE}" name="NXPowerLiteVersion" pid="4">
    <vt:lpwstr>D7.1.10</vt:lpwstr>
  </property>
</Properties>
</file>